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311" r:id="rId4"/>
    <p:sldId id="289" r:id="rId5"/>
    <p:sldId id="299" r:id="rId6"/>
    <p:sldId id="298" r:id="rId7"/>
    <p:sldId id="295" r:id="rId8"/>
    <p:sldId id="282" r:id="rId9"/>
    <p:sldId id="283" r:id="rId10"/>
    <p:sldId id="284" r:id="rId11"/>
    <p:sldId id="285" r:id="rId12"/>
    <p:sldId id="286" r:id="rId13"/>
    <p:sldId id="309" r:id="rId14"/>
    <p:sldId id="301" r:id="rId15"/>
    <p:sldId id="310" r:id="rId16"/>
    <p:sldId id="302" r:id="rId17"/>
    <p:sldId id="294" r:id="rId18"/>
    <p:sldId id="296" r:id="rId19"/>
    <p:sldId id="297" r:id="rId20"/>
    <p:sldId id="304" r:id="rId21"/>
    <p:sldId id="305" r:id="rId22"/>
    <p:sldId id="306" r:id="rId23"/>
    <p:sldId id="293" r:id="rId24"/>
    <p:sldId id="308" r:id="rId25"/>
    <p:sldId id="303" r:id="rId26"/>
    <p:sldId id="307" r:id="rId27"/>
    <p:sldId id="261" r:id="rId28"/>
    <p:sldId id="262" r:id="rId29"/>
    <p:sldId id="264" r:id="rId30"/>
    <p:sldId id="279" r:id="rId31"/>
    <p:sldId id="280" r:id="rId32"/>
    <p:sldId id="265" r:id="rId33"/>
    <p:sldId id="266" r:id="rId34"/>
    <p:sldId id="267" r:id="rId35"/>
    <p:sldId id="268" r:id="rId36"/>
    <p:sldId id="269" r:id="rId37"/>
    <p:sldId id="270" r:id="rId38"/>
    <p:sldId id="271" r:id="rId39"/>
    <p:sldId id="272" r:id="rId40"/>
    <p:sldId id="273" r:id="rId41"/>
    <p:sldId id="274" r:id="rId42"/>
    <p:sldId id="275" r:id="rId43"/>
    <p:sldId id="276" r:id="rId44"/>
    <p:sldId id="278"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8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7" d="100"/>
          <a:sy n="87" d="100"/>
        </p:scale>
        <p:origin x="-138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FDE3F9-BEA8-4FEB-A04A-A52A223AA807}"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DE3F9-BEA8-4FEB-A04A-A52A223AA807}"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DE3F9-BEA8-4FEB-A04A-A52A223AA807}"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FDE3F9-BEA8-4FEB-A04A-A52A223AA807}"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FDE3F9-BEA8-4FEB-A04A-A52A223AA807}" type="datetimeFigureOut">
              <a:rPr lang="en-US" smtClean="0"/>
              <a:pPr/>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FDE3F9-BEA8-4FEB-A04A-A52A223AA807}" type="datetimeFigureOut">
              <a:rPr lang="en-US" smtClean="0"/>
              <a:pPr/>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FDE3F9-BEA8-4FEB-A04A-A52A223AA807}" type="datetimeFigureOut">
              <a:rPr lang="en-US" smtClean="0"/>
              <a:pPr/>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FDE3F9-BEA8-4FEB-A04A-A52A223AA807}" type="datetimeFigureOut">
              <a:rPr lang="en-US" smtClean="0"/>
              <a:pPr/>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DE3F9-BEA8-4FEB-A04A-A52A223AA807}" type="datetimeFigureOut">
              <a:rPr lang="en-US" smtClean="0"/>
              <a:pPr/>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DE3F9-BEA8-4FEB-A04A-A52A223AA807}" type="datetimeFigureOut">
              <a:rPr lang="en-US" smtClean="0"/>
              <a:pPr/>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FDE3F9-BEA8-4FEB-A04A-A52A223AA807}" type="datetimeFigureOut">
              <a:rPr lang="en-US" smtClean="0"/>
              <a:pPr/>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AE5A68-5753-4EE8-B63D-821948ACC4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DE3F9-BEA8-4FEB-A04A-A52A223AA807}" type="datetimeFigureOut">
              <a:rPr lang="en-US" smtClean="0"/>
              <a:pPr/>
              <a:t>11/5/2019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E5A68-5753-4EE8-B63D-821948ACC4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2.jpeg"/><Relationship Id="rId7"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3.jpe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jpeg"/></Relationships>
</file>

<file path=ppt/slides/_rels/slide44.xml.rels><?xml version="1.0" encoding="UTF-8" standalone="yes"?>
<Relationships xmlns="http://schemas.openxmlformats.org/package/2006/relationships"><Relationship Id="rId3" Type="http://schemas.openxmlformats.org/officeDocument/2006/relationships/hyperlink" Target="mailto:rakshakgroup4141@gmail.com"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01 Corporate\Rakshak Group\PPT\logo-01-01.png"/>
          <p:cNvPicPr>
            <a:picLocks noChangeAspect="1" noChangeArrowheads="1"/>
          </p:cNvPicPr>
          <p:nvPr/>
        </p:nvPicPr>
        <p:blipFill>
          <a:blip r:embed="rId2"/>
          <a:srcRect/>
          <a:stretch>
            <a:fillRect/>
          </a:stretch>
        </p:blipFill>
        <p:spPr bwMode="auto">
          <a:xfrm>
            <a:off x="428596" y="642918"/>
            <a:ext cx="3232082" cy="3609432"/>
          </a:xfrm>
          <a:prstGeom prst="rect">
            <a:avLst/>
          </a:prstGeom>
          <a:noFill/>
        </p:spPr>
      </p:pic>
      <p:pic>
        <p:nvPicPr>
          <p:cNvPr id="2051" name="Picture 3" descr="D:\01 Corporate\Rakshak Group\PPT\PNG\Building.png"/>
          <p:cNvPicPr>
            <a:picLocks noChangeAspect="1" noChangeArrowheads="1"/>
          </p:cNvPicPr>
          <p:nvPr/>
        </p:nvPicPr>
        <p:blipFill>
          <a:blip r:embed="rId3" cstate="print"/>
          <a:srcRect/>
          <a:stretch>
            <a:fillRect/>
          </a:stretch>
        </p:blipFill>
        <p:spPr bwMode="auto">
          <a:xfrm>
            <a:off x="2862263" y="0"/>
            <a:ext cx="6281737" cy="68580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blinds(horizontal)">
                                      <p:cBhvr>
                                        <p:cTn id="11"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1670" y="2643182"/>
            <a:ext cx="4857784" cy="461665"/>
          </a:xfrm>
          <a:prstGeom prst="rect">
            <a:avLst/>
          </a:prstGeom>
          <a:noFill/>
        </p:spPr>
        <p:txBody>
          <a:bodyPr wrap="square" rtlCol="0">
            <a:spAutoFit/>
          </a:bodyPr>
          <a:lstStyle/>
          <a:p>
            <a:r>
              <a:rPr lang="en-US" sz="2400" b="1" smtClean="0">
                <a:solidFill>
                  <a:srgbClr val="C00000"/>
                </a:solidFill>
              </a:rPr>
              <a:t>Our Values</a:t>
            </a:r>
            <a:endParaRPr lang="en-US" sz="2400" b="1" i="1">
              <a:solidFill>
                <a:srgbClr val="C00000"/>
              </a:solidFill>
            </a:endParaRPr>
          </a:p>
        </p:txBody>
      </p:sp>
      <p:sp>
        <p:nvSpPr>
          <p:cNvPr id="5" name="TextBox 4"/>
          <p:cNvSpPr txBox="1"/>
          <p:nvPr/>
        </p:nvSpPr>
        <p:spPr>
          <a:xfrm>
            <a:off x="2071670" y="3214686"/>
            <a:ext cx="6143668" cy="1351588"/>
          </a:xfrm>
          <a:prstGeom prst="rect">
            <a:avLst/>
          </a:prstGeom>
          <a:noFill/>
        </p:spPr>
        <p:txBody>
          <a:bodyPr wrap="square" rtlCol="0">
            <a:spAutoFit/>
          </a:bodyPr>
          <a:lstStyle/>
          <a:p>
            <a:pPr marL="176213" lvl="0" indent="-176213">
              <a:lnSpc>
                <a:spcPct val="150000"/>
              </a:lnSpc>
            </a:pPr>
            <a:r>
              <a:rPr lang="en-US" sz="1400" smtClean="0"/>
              <a:t>•	</a:t>
            </a:r>
            <a:r>
              <a:rPr lang="en-US" sz="1400" b="1" smtClean="0">
                <a:solidFill>
                  <a:srgbClr val="C00000"/>
                </a:solidFill>
              </a:rPr>
              <a:t>Respect : </a:t>
            </a:r>
            <a:r>
              <a:rPr lang="en-US" sz="1400" smtClean="0"/>
              <a:t>Treat all clients with dignity and respect</a:t>
            </a:r>
          </a:p>
          <a:p>
            <a:pPr marL="176213" lvl="0" indent="-176213">
              <a:lnSpc>
                <a:spcPct val="150000"/>
              </a:lnSpc>
            </a:pPr>
            <a:r>
              <a:rPr lang="en-US" sz="1400" smtClean="0"/>
              <a:t>•	</a:t>
            </a:r>
            <a:r>
              <a:rPr lang="en-US" sz="1400" b="1" smtClean="0">
                <a:solidFill>
                  <a:srgbClr val="C00000"/>
                </a:solidFill>
              </a:rPr>
              <a:t>Integrity : </a:t>
            </a:r>
            <a:r>
              <a:rPr lang="en-US" sz="1400" smtClean="0"/>
              <a:t>Always Honest, Loyal &amp; Ethical in words and action.</a:t>
            </a:r>
          </a:p>
          <a:p>
            <a:pPr marL="176213" lvl="0" indent="-176213">
              <a:lnSpc>
                <a:spcPct val="150000"/>
              </a:lnSpc>
            </a:pPr>
            <a:r>
              <a:rPr lang="en-US" sz="1400" smtClean="0"/>
              <a:t>•	</a:t>
            </a:r>
            <a:r>
              <a:rPr lang="en-US" sz="1400" b="1" smtClean="0">
                <a:solidFill>
                  <a:srgbClr val="C00000"/>
                </a:solidFill>
              </a:rPr>
              <a:t>Quality : </a:t>
            </a:r>
            <a:r>
              <a:rPr lang="en-US" sz="1400" smtClean="0"/>
              <a:t>We believe in quality &amp; deliver the same with professional Conduct.</a:t>
            </a:r>
          </a:p>
          <a:p>
            <a:pPr marL="176213" lvl="0" indent="-176213">
              <a:lnSpc>
                <a:spcPct val="150000"/>
              </a:lnSpc>
            </a:pPr>
            <a:r>
              <a:rPr lang="en-US" sz="1400" smtClean="0"/>
              <a:t>•	</a:t>
            </a:r>
            <a:r>
              <a:rPr lang="en-US" sz="1400" b="1" smtClean="0">
                <a:solidFill>
                  <a:srgbClr val="C00000"/>
                </a:solidFill>
              </a:rPr>
              <a:t>Innovation : </a:t>
            </a:r>
            <a:r>
              <a:rPr lang="en-US" sz="1400" smtClean="0"/>
              <a:t>New Ideas and Innovative creation</a:t>
            </a:r>
          </a:p>
        </p:txBody>
      </p:sp>
      <p:pic>
        <p:nvPicPr>
          <p:cNvPr id="7"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cxnSp>
        <p:nvCxnSpPr>
          <p:cNvPr id="10" name="Straight Connector 9"/>
          <p:cNvCxnSpPr/>
          <p:nvPr/>
        </p:nvCxnSpPr>
        <p:spPr>
          <a:xfrm rot="5400000">
            <a:off x="1750199" y="2847526"/>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11" name="Picture 3" descr="D:\01 Corporate\Rakshak Group\PPT\logo-01-01.png"/>
          <p:cNvPicPr>
            <a:picLocks noChangeAspect="1" noChangeArrowheads="1"/>
          </p:cNvPicPr>
          <p:nvPr/>
        </p:nvPicPr>
        <p:blipFill>
          <a:blip r:embed="rId3" cstate="print"/>
          <a:srcRect/>
          <a:stretch>
            <a:fillRect/>
          </a:stretch>
        </p:blipFill>
        <p:spPr bwMode="auto">
          <a:xfrm>
            <a:off x="7786710" y="142852"/>
            <a:ext cx="1285852" cy="1435976"/>
          </a:xfrm>
          <a:prstGeom prst="rect">
            <a:avLst/>
          </a:prstGeom>
          <a:noFill/>
        </p:spPr>
      </p:pic>
      <p:pic>
        <p:nvPicPr>
          <p:cNvPr id="43009" name="Picture 1" descr="D:\01 Corporate\Rakshak Group\PPT\PNG\innovative.png"/>
          <p:cNvPicPr>
            <a:picLocks noChangeAspect="1" noChangeArrowheads="1"/>
          </p:cNvPicPr>
          <p:nvPr/>
        </p:nvPicPr>
        <p:blipFill>
          <a:blip r:embed="rId4" cstate="print"/>
          <a:srcRect/>
          <a:stretch>
            <a:fillRect/>
          </a:stretch>
        </p:blipFill>
        <p:spPr bwMode="auto">
          <a:xfrm>
            <a:off x="0" y="184137"/>
            <a:ext cx="7672387" cy="13160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nodeType="withEffect">
                                  <p:stCondLst>
                                    <p:cond delay="0"/>
                                  </p:stCondLst>
                                  <p:childTnLst>
                                    <p:set>
                                      <p:cBhvr>
                                        <p:cTn id="12" dur="1" fill="hold">
                                          <p:stCondLst>
                                            <p:cond delay="0"/>
                                          </p:stCondLst>
                                        </p:cTn>
                                        <p:tgtEl>
                                          <p:spTgt spid="43009"/>
                                        </p:tgtEl>
                                        <p:attrNameLst>
                                          <p:attrName>style.visibility</p:attrName>
                                        </p:attrNameLst>
                                      </p:cBhvr>
                                      <p:to>
                                        <p:strVal val="visible"/>
                                      </p:to>
                                    </p:set>
                                    <p:animEffect transition="in" filter="blinds(horizontal)">
                                      <p:cBhvr>
                                        <p:cTn id="13" dur="500"/>
                                        <p:tgtEl>
                                          <p:spTgt spid="43009"/>
                                        </p:tgtEl>
                                      </p:cBhvr>
                                    </p:animEffec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14546" y="2227400"/>
            <a:ext cx="5214974" cy="461665"/>
          </a:xfrm>
          <a:prstGeom prst="rect">
            <a:avLst/>
          </a:prstGeom>
          <a:noFill/>
        </p:spPr>
        <p:txBody>
          <a:bodyPr wrap="square" rtlCol="0">
            <a:spAutoFit/>
          </a:bodyPr>
          <a:lstStyle/>
          <a:p>
            <a:r>
              <a:rPr lang="en-US" sz="2400" b="1" smtClean="0">
                <a:solidFill>
                  <a:srgbClr val="C00000"/>
                </a:solidFill>
              </a:rPr>
              <a:t>OUR SPECIALITIES </a:t>
            </a:r>
            <a:endParaRPr lang="en-US" sz="2400" b="1" i="1">
              <a:solidFill>
                <a:srgbClr val="C00000"/>
              </a:solidFill>
            </a:endParaRPr>
          </a:p>
        </p:txBody>
      </p:sp>
      <p:sp>
        <p:nvSpPr>
          <p:cNvPr id="5" name="TextBox 4"/>
          <p:cNvSpPr txBox="1"/>
          <p:nvPr/>
        </p:nvSpPr>
        <p:spPr>
          <a:xfrm>
            <a:off x="2143108" y="2870342"/>
            <a:ext cx="5500726" cy="2416046"/>
          </a:xfrm>
          <a:prstGeom prst="rect">
            <a:avLst/>
          </a:prstGeom>
          <a:noFill/>
        </p:spPr>
        <p:txBody>
          <a:bodyPr wrap="square" rtlCol="0">
            <a:spAutoFit/>
          </a:bodyPr>
          <a:lstStyle/>
          <a:p>
            <a:pPr marL="176213" lvl="0" indent="-176213">
              <a:spcBef>
                <a:spcPts val="1000"/>
              </a:spcBef>
            </a:pPr>
            <a:r>
              <a:rPr lang="en-US" sz="1400" smtClean="0"/>
              <a:t>•	We are the leading security services provider in Pune and Maharashtra. Having years of experience we are engrossed in growing satisfied customers.</a:t>
            </a:r>
          </a:p>
          <a:p>
            <a:pPr marL="176213" lvl="0" indent="-176213">
              <a:spcBef>
                <a:spcPts val="1000"/>
              </a:spcBef>
            </a:pPr>
            <a:r>
              <a:rPr lang="en-US" sz="1400" smtClean="0"/>
              <a:t>•	We are specialists in providing quality services and have team of well trained professionals with fantastic attitude towards our clients.</a:t>
            </a:r>
          </a:p>
          <a:p>
            <a:pPr marL="176213" lvl="0" indent="-176213">
              <a:spcBef>
                <a:spcPts val="1000"/>
              </a:spcBef>
            </a:pPr>
            <a:r>
              <a:rPr lang="en-US" sz="1400" smtClean="0"/>
              <a:t>•	Our guards are fully qualified and trained to tackle with every situation to provide protection for lives and properties.</a:t>
            </a:r>
          </a:p>
          <a:p>
            <a:pPr marL="176213" lvl="0" indent="-176213">
              <a:spcBef>
                <a:spcPts val="1000"/>
              </a:spcBef>
            </a:pPr>
            <a:r>
              <a:rPr lang="en-US" sz="1400" smtClean="0"/>
              <a:t>•	We hire only professional security guards who have ample knowledge and experience within security field.</a:t>
            </a:r>
          </a:p>
        </p:txBody>
      </p:sp>
      <p:pic>
        <p:nvPicPr>
          <p:cNvPr id="6" name="Picture 3" descr="D:\01 Corporate\Rakshak Group\PPT\logo-01-01.png"/>
          <p:cNvPicPr>
            <a:picLocks noChangeAspect="1" noChangeArrowheads="1"/>
          </p:cNvPicPr>
          <p:nvPr/>
        </p:nvPicPr>
        <p:blipFill>
          <a:blip r:embed="rId2" cstate="print"/>
          <a:srcRect/>
          <a:stretch>
            <a:fillRect/>
          </a:stretch>
        </p:blipFill>
        <p:spPr bwMode="auto">
          <a:xfrm>
            <a:off x="7786710" y="64198"/>
            <a:ext cx="1285852" cy="1435976"/>
          </a:xfrm>
          <a:prstGeom prst="rect">
            <a:avLst/>
          </a:prstGeom>
          <a:noFill/>
        </p:spPr>
      </p:pic>
      <p:pic>
        <p:nvPicPr>
          <p:cNvPr id="7"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cxnSp>
        <p:nvCxnSpPr>
          <p:cNvPr id="10" name="Straight Connector 9"/>
          <p:cNvCxnSpPr/>
          <p:nvPr/>
        </p:nvCxnSpPr>
        <p:spPr>
          <a:xfrm rot="5400000">
            <a:off x="1893075" y="2477433"/>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41986" name="Picture 2" descr="Image result for quality service"/>
          <p:cNvPicPr>
            <a:picLocks noChangeAspect="1" noChangeArrowheads="1"/>
          </p:cNvPicPr>
          <p:nvPr/>
        </p:nvPicPr>
        <p:blipFill>
          <a:blip r:embed="rId4"/>
          <a:srcRect/>
          <a:stretch>
            <a:fillRect/>
          </a:stretch>
        </p:blipFill>
        <p:spPr bwMode="auto">
          <a:xfrm>
            <a:off x="428596" y="3714752"/>
            <a:ext cx="1428760" cy="1428761"/>
          </a:xfrm>
          <a:prstGeom prst="rect">
            <a:avLst/>
          </a:prstGeom>
          <a:noFill/>
        </p:spPr>
      </p:pic>
      <p:pic>
        <p:nvPicPr>
          <p:cNvPr id="41987" name="Picture 3" descr="D:\01 Corporate\Rakshak Group\PPT\PNG\Team.png"/>
          <p:cNvPicPr>
            <a:picLocks noChangeAspect="1" noChangeArrowheads="1"/>
          </p:cNvPicPr>
          <p:nvPr/>
        </p:nvPicPr>
        <p:blipFill>
          <a:blip r:embed="rId5" cstate="print"/>
          <a:srcRect/>
          <a:stretch>
            <a:fillRect/>
          </a:stretch>
        </p:blipFill>
        <p:spPr bwMode="auto">
          <a:xfrm>
            <a:off x="114323" y="112699"/>
            <a:ext cx="7672387" cy="1316037"/>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childTnLst>
                          </p:cTn>
                        </p:par>
                        <p:par>
                          <p:cTn id="7" fill="hold">
                            <p:stCondLst>
                              <p:cond delay="0"/>
                            </p:stCondLst>
                            <p:childTnLst>
                              <p:par>
                                <p:cTn id="8" presetID="3" presetClass="entr" presetSubtype="1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1" presetClass="entr" presetSubtype="0" fill="hold" nodeType="withEffect">
                                  <p:stCondLst>
                                    <p:cond delay="0"/>
                                  </p:stCondLst>
                                  <p:childTnLst>
                                    <p:set>
                                      <p:cBhvr>
                                        <p:cTn id="12" dur="1" fill="hold">
                                          <p:stCondLst>
                                            <p:cond delay="0"/>
                                          </p:stCondLst>
                                        </p:cTn>
                                        <p:tgtEl>
                                          <p:spTgt spid="41986"/>
                                        </p:tgtEl>
                                        <p:attrNameLst>
                                          <p:attrName>style.visibility</p:attrName>
                                        </p:attrNameLst>
                                      </p:cBhvr>
                                      <p:to>
                                        <p:strVal val="visible"/>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1092" y="3046397"/>
            <a:ext cx="5214974" cy="461665"/>
          </a:xfrm>
          <a:prstGeom prst="rect">
            <a:avLst/>
          </a:prstGeom>
          <a:noFill/>
        </p:spPr>
        <p:txBody>
          <a:bodyPr wrap="square" rtlCol="0">
            <a:spAutoFit/>
          </a:bodyPr>
          <a:lstStyle/>
          <a:p>
            <a:r>
              <a:rPr lang="en-US" sz="2400" b="1" smtClean="0">
                <a:solidFill>
                  <a:srgbClr val="C00000"/>
                </a:solidFill>
              </a:rPr>
              <a:t>OUR SERVICES</a:t>
            </a:r>
            <a:endParaRPr lang="en-US" sz="2400" b="1" i="1">
              <a:solidFill>
                <a:srgbClr val="C00000"/>
              </a:solidFill>
            </a:endParaRPr>
          </a:p>
        </p:txBody>
      </p:sp>
      <p:sp>
        <p:nvSpPr>
          <p:cNvPr id="5" name="TextBox 4"/>
          <p:cNvSpPr txBox="1"/>
          <p:nvPr/>
        </p:nvSpPr>
        <p:spPr>
          <a:xfrm>
            <a:off x="2429654" y="3689339"/>
            <a:ext cx="5500726" cy="954107"/>
          </a:xfrm>
          <a:prstGeom prst="rect">
            <a:avLst/>
          </a:prstGeom>
          <a:noFill/>
        </p:spPr>
        <p:txBody>
          <a:bodyPr wrap="square" rtlCol="0">
            <a:spAutoFit/>
          </a:bodyPr>
          <a:lstStyle/>
          <a:p>
            <a:pPr lvl="0"/>
            <a:r>
              <a:rPr lang="en-US" sz="1400" smtClean="0"/>
              <a:t>Rakshak Security services and Systems Pvt Ltd is the best security services in Maharashtra, provide security services in various establishments like Corporate Offices, commercial establishments, Banks, Government and Semi Government Offices.</a:t>
            </a:r>
          </a:p>
        </p:txBody>
      </p:sp>
      <p:cxnSp>
        <p:nvCxnSpPr>
          <p:cNvPr id="6" name="Straight Connector 5"/>
          <p:cNvCxnSpPr/>
          <p:nvPr/>
        </p:nvCxnSpPr>
        <p:spPr>
          <a:xfrm rot="5400000">
            <a:off x="2179621" y="3296430"/>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7" name="Picture 3" descr="D:\01 Corporate\Rakshak Group\PPT\logo-01-01.png"/>
          <p:cNvPicPr>
            <a:picLocks noChangeAspect="1" noChangeArrowheads="1"/>
          </p:cNvPicPr>
          <p:nvPr/>
        </p:nvPicPr>
        <p:blipFill>
          <a:blip r:embed="rId2" cstate="print"/>
          <a:srcRect/>
          <a:stretch>
            <a:fillRect/>
          </a:stretch>
        </p:blipFill>
        <p:spPr bwMode="auto">
          <a:xfrm>
            <a:off x="7786710" y="64198"/>
            <a:ext cx="1285852" cy="1435976"/>
          </a:xfrm>
          <a:prstGeom prst="rect">
            <a:avLst/>
          </a:prstGeom>
          <a:noFill/>
        </p:spPr>
      </p:pic>
      <p:pic>
        <p:nvPicPr>
          <p:cNvPr id="8"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22529" name="Picture 1" descr="D:\01 Corporate\Rakshak Group\PPT\PNG\Security.png"/>
          <p:cNvPicPr>
            <a:picLocks noChangeAspect="1" noChangeArrowheads="1"/>
          </p:cNvPicPr>
          <p:nvPr/>
        </p:nvPicPr>
        <p:blipFill>
          <a:blip r:embed="rId4" cstate="print"/>
          <a:srcRect/>
          <a:stretch>
            <a:fillRect/>
          </a:stretch>
        </p:blipFill>
        <p:spPr bwMode="auto">
          <a:xfrm>
            <a:off x="-32" y="184137"/>
            <a:ext cx="7672387" cy="13160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22529"/>
                                        </p:tgtEl>
                                        <p:attrNameLst>
                                          <p:attrName>style.visibility</p:attrName>
                                        </p:attrNameLst>
                                      </p:cBhvr>
                                      <p:to>
                                        <p:strVal val="visible"/>
                                      </p:to>
                                    </p:set>
                                    <p:animEffect transition="in" filter="blinds(horizontal)">
                                      <p:cBhvr>
                                        <p:cTn id="13" dur="500"/>
                                        <p:tgtEl>
                                          <p:spTgt spid="22529"/>
                                        </p:tgtEl>
                                      </p:cBhvr>
                                    </p:animEffec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01 Corporate\Rakshak Group\PPT\logo-01-01.png"/>
          <p:cNvPicPr>
            <a:picLocks noChangeAspect="1" noChangeArrowheads="1"/>
          </p:cNvPicPr>
          <p:nvPr/>
        </p:nvPicPr>
        <p:blipFill>
          <a:blip r:embed="rId2" cstate="print"/>
          <a:srcRect/>
          <a:stretch>
            <a:fillRect/>
          </a:stretch>
        </p:blipFill>
        <p:spPr bwMode="auto">
          <a:xfrm>
            <a:off x="7786710" y="64198"/>
            <a:ext cx="1285852" cy="1435976"/>
          </a:xfrm>
          <a:prstGeom prst="rect">
            <a:avLst/>
          </a:prstGeom>
          <a:noFill/>
        </p:spPr>
      </p:pic>
      <p:pic>
        <p:nvPicPr>
          <p:cNvPr id="5"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sp>
        <p:nvSpPr>
          <p:cNvPr id="6" name="TextBox 5"/>
          <p:cNvSpPr txBox="1"/>
          <p:nvPr/>
        </p:nvSpPr>
        <p:spPr>
          <a:xfrm>
            <a:off x="3144034" y="2857496"/>
            <a:ext cx="5214974" cy="461665"/>
          </a:xfrm>
          <a:prstGeom prst="rect">
            <a:avLst/>
          </a:prstGeom>
          <a:noFill/>
        </p:spPr>
        <p:txBody>
          <a:bodyPr wrap="square" rtlCol="0">
            <a:spAutoFit/>
          </a:bodyPr>
          <a:lstStyle/>
          <a:p>
            <a:r>
              <a:rPr lang="en-US" sz="2400" b="1" smtClean="0">
                <a:solidFill>
                  <a:srgbClr val="C00000"/>
                </a:solidFill>
              </a:rPr>
              <a:t>From Our Photo Gallary</a:t>
            </a:r>
            <a:endParaRPr lang="en-US" sz="2400" b="1" i="1">
              <a:solidFill>
                <a:srgbClr val="C00000"/>
              </a:solidFill>
            </a:endParaRPr>
          </a:p>
        </p:txBody>
      </p:sp>
      <p:cxnSp>
        <p:nvCxnSpPr>
          <p:cNvPr id="7" name="Straight Connector 6"/>
          <p:cNvCxnSpPr/>
          <p:nvPr/>
        </p:nvCxnSpPr>
        <p:spPr>
          <a:xfrm rot="5400000">
            <a:off x="2822563" y="3107529"/>
            <a:ext cx="357190"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01 Corporate\Rakshak Group\PPT\ref\Rakshak -Photo\Rakshak -Photo\Openig Of corporate Office.jpg"/>
          <p:cNvPicPr>
            <a:picLocks noChangeAspect="1" noChangeArrowheads="1"/>
          </p:cNvPicPr>
          <p:nvPr/>
        </p:nvPicPr>
        <p:blipFill>
          <a:blip r:embed="rId2" cstate="print"/>
          <a:srcRect/>
          <a:stretch>
            <a:fillRect/>
          </a:stretch>
        </p:blipFill>
        <p:spPr bwMode="auto">
          <a:xfrm>
            <a:off x="1142976" y="1094268"/>
            <a:ext cx="6582798" cy="5048576"/>
          </a:xfrm>
          <a:prstGeom prst="rect">
            <a:avLst/>
          </a:prstGeom>
          <a:noFill/>
        </p:spPr>
      </p:pic>
      <p:sp>
        <p:nvSpPr>
          <p:cNvPr id="5" name="TextBox 4"/>
          <p:cNvSpPr txBox="1"/>
          <p:nvPr/>
        </p:nvSpPr>
        <p:spPr>
          <a:xfrm>
            <a:off x="3286116" y="-571528"/>
            <a:ext cx="3429024" cy="369332"/>
          </a:xfrm>
          <a:prstGeom prst="rect">
            <a:avLst/>
          </a:prstGeom>
          <a:solidFill>
            <a:srgbClr val="800000"/>
          </a:solidFill>
        </p:spPr>
        <p:txBody>
          <a:bodyPr wrap="square" rtlCol="0">
            <a:spAutoFit/>
          </a:bodyPr>
          <a:lstStyle/>
          <a:p>
            <a:pPr algn="ctr"/>
            <a:r>
              <a:rPr lang="en-US" b="1" smtClean="0">
                <a:solidFill>
                  <a:schemeClr val="bg1"/>
                </a:solidFill>
              </a:rPr>
              <a:t>Opening of Corporate Office</a:t>
            </a:r>
            <a:endParaRPr lang="en-US" b="1">
              <a:solidFill>
                <a:schemeClr val="bg1"/>
              </a:solidFill>
            </a:endParaRPr>
          </a:p>
        </p:txBody>
      </p:sp>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sp>
        <p:nvSpPr>
          <p:cNvPr id="8" name="TextBox 7"/>
          <p:cNvSpPr txBox="1"/>
          <p:nvPr/>
        </p:nvSpPr>
        <p:spPr>
          <a:xfrm>
            <a:off x="1285852" y="214290"/>
            <a:ext cx="5214974" cy="461665"/>
          </a:xfrm>
          <a:prstGeom prst="rect">
            <a:avLst/>
          </a:prstGeom>
          <a:noFill/>
        </p:spPr>
        <p:txBody>
          <a:bodyPr wrap="square" rtlCol="0">
            <a:spAutoFit/>
          </a:bodyPr>
          <a:lstStyle/>
          <a:p>
            <a:r>
              <a:rPr lang="en-US" sz="2400" b="1" smtClean="0">
                <a:solidFill>
                  <a:srgbClr val="C00000"/>
                </a:solidFill>
              </a:rPr>
              <a:t>Inauguration of our Corporate office</a:t>
            </a:r>
            <a:endParaRPr lang="en-US" sz="2400" b="1" i="1">
              <a:solidFill>
                <a:srgbClr val="C00000"/>
              </a:solidFill>
            </a:endParaRPr>
          </a:p>
        </p:txBody>
      </p:sp>
      <p:cxnSp>
        <p:nvCxnSpPr>
          <p:cNvPr id="9" name="Straight Connector 8"/>
          <p:cNvCxnSpPr/>
          <p:nvPr/>
        </p:nvCxnSpPr>
        <p:spPr>
          <a:xfrm rot="5400000">
            <a:off x="964381" y="464323"/>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10" name="Picture 3"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sp>
        <p:nvSpPr>
          <p:cNvPr id="6" name="TextBox 5"/>
          <p:cNvSpPr txBox="1"/>
          <p:nvPr/>
        </p:nvSpPr>
        <p:spPr>
          <a:xfrm>
            <a:off x="1285852" y="357166"/>
            <a:ext cx="5214974" cy="461665"/>
          </a:xfrm>
          <a:prstGeom prst="rect">
            <a:avLst/>
          </a:prstGeom>
          <a:noFill/>
        </p:spPr>
        <p:txBody>
          <a:bodyPr wrap="square" rtlCol="0">
            <a:spAutoFit/>
          </a:bodyPr>
          <a:lstStyle/>
          <a:p>
            <a:r>
              <a:rPr lang="en-US" sz="2400" b="1" smtClean="0">
                <a:solidFill>
                  <a:srgbClr val="C00000"/>
                </a:solidFill>
              </a:rPr>
              <a:t>Grand Inauguration Ceremony</a:t>
            </a:r>
            <a:endParaRPr lang="en-US" sz="2400" b="1" i="1">
              <a:solidFill>
                <a:srgbClr val="C00000"/>
              </a:solidFill>
            </a:endParaRPr>
          </a:p>
        </p:txBody>
      </p:sp>
      <p:cxnSp>
        <p:nvCxnSpPr>
          <p:cNvPr id="7" name="Straight Connector 6"/>
          <p:cNvCxnSpPr/>
          <p:nvPr/>
        </p:nvCxnSpPr>
        <p:spPr>
          <a:xfrm rot="5400000">
            <a:off x="964381" y="607199"/>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8" name="Picture 3"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pic>
        <p:nvPicPr>
          <p:cNvPr id="10" name="Picture 2" descr="D:\01 Corporate\Rakshak Group\PPT\ref\Rakshak -Photo\Rakshak -Photo\Opening of corporate Office.jpg"/>
          <p:cNvPicPr>
            <a:picLocks noChangeAspect="1" noChangeArrowheads="1"/>
          </p:cNvPicPr>
          <p:nvPr/>
        </p:nvPicPr>
        <p:blipFill>
          <a:blip r:embed="rId4" cstate="print"/>
          <a:srcRect r="13517" b="5634"/>
          <a:stretch>
            <a:fillRect/>
          </a:stretch>
        </p:blipFill>
        <p:spPr bwMode="auto">
          <a:xfrm>
            <a:off x="1142976" y="1071546"/>
            <a:ext cx="6572296" cy="4786346"/>
          </a:xfrm>
          <a:prstGeom prst="rect">
            <a:avLst/>
          </a:prstGeom>
          <a:noFill/>
        </p:spPr>
      </p:pic>
      <p:sp>
        <p:nvSpPr>
          <p:cNvPr id="11" name="TextBox 10"/>
          <p:cNvSpPr txBox="1"/>
          <p:nvPr/>
        </p:nvSpPr>
        <p:spPr>
          <a:xfrm>
            <a:off x="1142976" y="5929330"/>
            <a:ext cx="6500858" cy="461665"/>
          </a:xfrm>
          <a:prstGeom prst="rect">
            <a:avLst/>
          </a:prstGeom>
          <a:noFill/>
        </p:spPr>
        <p:txBody>
          <a:bodyPr wrap="square" rtlCol="0">
            <a:spAutoFit/>
          </a:bodyPr>
          <a:lstStyle/>
          <a:p>
            <a:pPr algn="ctr"/>
            <a:r>
              <a:rPr lang="en-US" sz="1200" smtClean="0"/>
              <a:t>In presence of Radhakrishna Vikhe Patil (Opposition Leader), Mr Shriniwas Patil (Sikkim Governor), </a:t>
            </a:r>
            <a:br>
              <a:rPr lang="en-US" sz="1200" smtClean="0"/>
            </a:br>
            <a:r>
              <a:rPr lang="en-US" sz="1200" smtClean="0"/>
              <a:t>Mr Prithviraj Chavan (Ex. Chief  Minister),  Sindhutai Sakpal  (Social Worker)</a:t>
            </a:r>
            <a:endParaRPr lang="en-US" sz="1200"/>
          </a:p>
        </p:txBody>
      </p:sp>
      <p:sp>
        <p:nvSpPr>
          <p:cNvPr id="12" name="TextBox 11"/>
          <p:cNvSpPr txBox="1"/>
          <p:nvPr/>
        </p:nvSpPr>
        <p:spPr>
          <a:xfrm>
            <a:off x="1142976" y="-678426"/>
            <a:ext cx="6500858" cy="461665"/>
          </a:xfrm>
          <a:prstGeom prst="rect">
            <a:avLst/>
          </a:prstGeom>
          <a:noFill/>
        </p:spPr>
        <p:txBody>
          <a:bodyPr wrap="square" rtlCol="0">
            <a:spAutoFit/>
          </a:bodyPr>
          <a:lstStyle/>
          <a:p>
            <a:pPr algn="ctr"/>
            <a:r>
              <a:rPr lang="en-US" sz="1200" smtClean="0"/>
              <a:t>In presence of Radhakrishna Vikhe Patil (Opposition Leader), Mr Shriniwas Patil (Sikkim Governor), </a:t>
            </a:r>
            <a:br>
              <a:rPr lang="en-US" sz="1200" smtClean="0"/>
            </a:br>
            <a:r>
              <a:rPr lang="en-US" sz="1200" smtClean="0"/>
              <a:t>Mr Prithviraj Chavan (Ex. Chief  Minister),  Sindhutai Sakpal  (Social Worker)</a:t>
            </a:r>
            <a:endParaRPr lang="en-US" sz="1200"/>
          </a:p>
        </p:txBody>
      </p:sp>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7488" y="-714404"/>
            <a:ext cx="3429024" cy="369332"/>
          </a:xfrm>
          <a:prstGeom prst="rect">
            <a:avLst/>
          </a:prstGeom>
          <a:solidFill>
            <a:srgbClr val="800000"/>
          </a:solidFill>
        </p:spPr>
        <p:txBody>
          <a:bodyPr wrap="square" rtlCol="0">
            <a:spAutoFit/>
          </a:bodyPr>
          <a:lstStyle/>
          <a:p>
            <a:pPr algn="ctr"/>
            <a:r>
              <a:rPr lang="en-US" b="1" smtClean="0">
                <a:solidFill>
                  <a:schemeClr val="bg1"/>
                </a:solidFill>
              </a:rPr>
              <a:t>Celebrating the inauguration</a:t>
            </a:r>
            <a:endParaRPr lang="en-US" b="1">
              <a:solidFill>
                <a:schemeClr val="bg1"/>
              </a:solidFill>
            </a:endParaRPr>
          </a:p>
        </p:txBody>
      </p:sp>
      <p:pic>
        <p:nvPicPr>
          <p:cNvPr id="4"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pic>
        <p:nvPicPr>
          <p:cNvPr id="5" name="Picture 2" descr="D:\01 Corporate\Rakshak Group\PPT\ref\Rakshak -Photo\Rakshak -Photo\22.01.2015 153.jpg"/>
          <p:cNvPicPr>
            <a:picLocks noChangeAspect="1" noChangeArrowheads="1"/>
          </p:cNvPicPr>
          <p:nvPr/>
        </p:nvPicPr>
        <p:blipFill>
          <a:blip r:embed="rId3" cstate="print"/>
          <a:srcRect/>
          <a:stretch>
            <a:fillRect/>
          </a:stretch>
        </p:blipFill>
        <p:spPr bwMode="auto">
          <a:xfrm>
            <a:off x="4643438" y="571480"/>
            <a:ext cx="3724678" cy="2483352"/>
          </a:xfrm>
          <a:prstGeom prst="rect">
            <a:avLst/>
          </a:prstGeom>
          <a:noFill/>
        </p:spPr>
      </p:pic>
      <p:pic>
        <p:nvPicPr>
          <p:cNvPr id="6" name="Picture 2" descr="D:\01 Corporate\Rakshak Group\PPT\ref\Rakshak -Photo\Rakshak -Photo\22.01.2015 163.jpg"/>
          <p:cNvPicPr>
            <a:picLocks noChangeAspect="1" noChangeArrowheads="1"/>
          </p:cNvPicPr>
          <p:nvPr/>
        </p:nvPicPr>
        <p:blipFill>
          <a:blip r:embed="rId4" cstate="print"/>
          <a:srcRect/>
          <a:stretch>
            <a:fillRect/>
          </a:stretch>
        </p:blipFill>
        <p:spPr bwMode="auto">
          <a:xfrm>
            <a:off x="571472" y="3567073"/>
            <a:ext cx="3757343" cy="2505133"/>
          </a:xfrm>
          <a:prstGeom prst="rect">
            <a:avLst/>
          </a:prstGeom>
          <a:noFill/>
        </p:spPr>
      </p:pic>
      <p:pic>
        <p:nvPicPr>
          <p:cNvPr id="7" name="Picture 2" descr="D:\01 Corporate\Rakshak Group\PPT\ref\Rakshak -Photo\Rakshak -Photo\22.01.2015 172.jpg"/>
          <p:cNvPicPr>
            <a:picLocks noChangeAspect="1" noChangeArrowheads="1"/>
          </p:cNvPicPr>
          <p:nvPr/>
        </p:nvPicPr>
        <p:blipFill>
          <a:blip r:embed="rId5" cstate="print"/>
          <a:srcRect/>
          <a:stretch>
            <a:fillRect/>
          </a:stretch>
        </p:blipFill>
        <p:spPr bwMode="auto">
          <a:xfrm>
            <a:off x="4632633" y="3567073"/>
            <a:ext cx="3725581" cy="2483956"/>
          </a:xfrm>
          <a:prstGeom prst="rect">
            <a:avLst/>
          </a:prstGeom>
          <a:noFill/>
        </p:spPr>
      </p:pic>
      <p:sp>
        <p:nvSpPr>
          <p:cNvPr id="11" name="TextBox 10"/>
          <p:cNvSpPr txBox="1"/>
          <p:nvPr/>
        </p:nvSpPr>
        <p:spPr>
          <a:xfrm>
            <a:off x="4582805" y="3082463"/>
            <a:ext cx="3786214" cy="461665"/>
          </a:xfrm>
          <a:prstGeom prst="rect">
            <a:avLst/>
          </a:prstGeom>
          <a:noFill/>
        </p:spPr>
        <p:txBody>
          <a:bodyPr wrap="square" rtlCol="0">
            <a:spAutoFit/>
          </a:bodyPr>
          <a:lstStyle/>
          <a:p>
            <a:pPr algn="ctr"/>
            <a:r>
              <a:rPr lang="en-US" sz="1200" smtClean="0"/>
              <a:t>Major Patil Sir Presenting momento to Mr Radhakrishna Vikhe Patil (Opposition Leader) as vote of thanks</a:t>
            </a:r>
            <a:endParaRPr lang="en-US" sz="1200"/>
          </a:p>
        </p:txBody>
      </p:sp>
      <p:sp>
        <p:nvSpPr>
          <p:cNvPr id="12" name="TextBox 11"/>
          <p:cNvSpPr txBox="1"/>
          <p:nvPr/>
        </p:nvSpPr>
        <p:spPr>
          <a:xfrm>
            <a:off x="4607475" y="6072206"/>
            <a:ext cx="3786214" cy="461665"/>
          </a:xfrm>
          <a:prstGeom prst="rect">
            <a:avLst/>
          </a:prstGeom>
          <a:noFill/>
        </p:spPr>
        <p:txBody>
          <a:bodyPr wrap="square" rtlCol="0">
            <a:spAutoFit/>
          </a:bodyPr>
          <a:lstStyle/>
          <a:p>
            <a:pPr algn="ctr"/>
            <a:r>
              <a:rPr lang="en-US" sz="1200" smtClean="0"/>
              <a:t>Great moment with Great Social Worker – </a:t>
            </a:r>
            <a:br>
              <a:rPr lang="en-US" sz="1200" smtClean="0"/>
            </a:br>
            <a:r>
              <a:rPr lang="en-US" sz="1200" smtClean="0"/>
              <a:t>Sindhutai Sakpal</a:t>
            </a:r>
            <a:endParaRPr lang="en-US" sz="1200"/>
          </a:p>
        </p:txBody>
      </p:sp>
      <p:sp>
        <p:nvSpPr>
          <p:cNvPr id="13" name="TextBox 12"/>
          <p:cNvSpPr txBox="1"/>
          <p:nvPr/>
        </p:nvSpPr>
        <p:spPr>
          <a:xfrm>
            <a:off x="571472" y="6083895"/>
            <a:ext cx="3786214" cy="461665"/>
          </a:xfrm>
          <a:prstGeom prst="rect">
            <a:avLst/>
          </a:prstGeom>
          <a:noFill/>
        </p:spPr>
        <p:txBody>
          <a:bodyPr wrap="square" rtlCol="0">
            <a:spAutoFit/>
          </a:bodyPr>
          <a:lstStyle/>
          <a:p>
            <a:pPr algn="ctr"/>
            <a:r>
              <a:rPr lang="en-US" sz="1200" smtClean="0"/>
              <a:t>Mr Ranjitsinh Patill, MD Offering Flower Bouguet to </a:t>
            </a:r>
            <a:br>
              <a:rPr lang="en-US" sz="1200" smtClean="0"/>
            </a:br>
            <a:r>
              <a:rPr lang="en-US" sz="1200" smtClean="0"/>
              <a:t>Mr Prithviraj Chavan (Ex. Chief  Minister) as vote of thanks</a:t>
            </a:r>
            <a:endParaRPr lang="en-US" sz="1200"/>
          </a:p>
        </p:txBody>
      </p:sp>
      <p:pic>
        <p:nvPicPr>
          <p:cNvPr id="14" name="Picture 3" descr="D:\01 Corporate\Rakshak Group\PPT\logo-01-01.png"/>
          <p:cNvPicPr>
            <a:picLocks noChangeAspect="1" noChangeArrowheads="1"/>
          </p:cNvPicPr>
          <p:nvPr/>
        </p:nvPicPr>
        <p:blipFill>
          <a:blip r:embed="rId6" cstate="print"/>
          <a:srcRect/>
          <a:stretch>
            <a:fillRect/>
          </a:stretch>
        </p:blipFill>
        <p:spPr bwMode="auto">
          <a:xfrm>
            <a:off x="7786710" y="64198"/>
            <a:ext cx="1285852" cy="1435976"/>
          </a:xfrm>
          <a:prstGeom prst="rect">
            <a:avLst/>
          </a:prstGeom>
          <a:noFill/>
        </p:spPr>
      </p:pic>
      <p:sp>
        <p:nvSpPr>
          <p:cNvPr id="16" name="TextBox 15"/>
          <p:cNvSpPr txBox="1"/>
          <p:nvPr/>
        </p:nvSpPr>
        <p:spPr>
          <a:xfrm>
            <a:off x="553251" y="3082463"/>
            <a:ext cx="3786214" cy="461665"/>
          </a:xfrm>
          <a:prstGeom prst="rect">
            <a:avLst/>
          </a:prstGeom>
          <a:noFill/>
        </p:spPr>
        <p:txBody>
          <a:bodyPr wrap="square" rtlCol="0">
            <a:spAutoFit/>
          </a:bodyPr>
          <a:lstStyle/>
          <a:p>
            <a:pPr algn="ctr"/>
            <a:r>
              <a:rPr lang="en-US" sz="1200" smtClean="0"/>
              <a:t>Major Gajanan Patil (Founder) Presenting momento to </a:t>
            </a:r>
            <a:br>
              <a:rPr lang="en-US" sz="1200" smtClean="0"/>
            </a:br>
            <a:r>
              <a:rPr lang="en-US" sz="1200" smtClean="0"/>
              <a:t>Mr Shriniwas Patil (Sikkim Governor) as vote of thanks</a:t>
            </a:r>
            <a:endParaRPr lang="en-US" sz="1200"/>
          </a:p>
        </p:txBody>
      </p:sp>
      <p:pic>
        <p:nvPicPr>
          <p:cNvPr id="17" name="Picture 2" descr="D:\01 Corporate\Rakshak Group\PPT\ref\Rakshak -Photo\Rakshak -Photo\Sikkim Governar.jpg"/>
          <p:cNvPicPr>
            <a:picLocks noChangeAspect="1" noChangeArrowheads="1"/>
          </p:cNvPicPr>
          <p:nvPr/>
        </p:nvPicPr>
        <p:blipFill>
          <a:blip r:embed="rId7" cstate="print"/>
          <a:srcRect/>
          <a:stretch>
            <a:fillRect/>
          </a:stretch>
        </p:blipFill>
        <p:spPr bwMode="auto">
          <a:xfrm>
            <a:off x="607543" y="571479"/>
            <a:ext cx="3750143" cy="2500331"/>
          </a:xfrm>
          <a:prstGeom prst="rect">
            <a:avLst/>
          </a:prstGeom>
          <a:noFill/>
        </p:spPr>
      </p:pic>
    </p:spTree>
  </p:cSld>
  <p:clrMapOvr>
    <a:masterClrMapping/>
  </p:clrMapOvr>
  <p:transition>
    <p:wheel spokes="8"/>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01 Corporate\Rakshak Group\PPT\ref\Rakshak -Photo\Rakshak -Photo\C. Mandir 9.JPG"/>
          <p:cNvPicPr>
            <a:picLocks noChangeAspect="1" noChangeArrowheads="1"/>
          </p:cNvPicPr>
          <p:nvPr/>
        </p:nvPicPr>
        <p:blipFill>
          <a:blip r:embed="rId2"/>
          <a:srcRect l="5866" t="10400" r="1888"/>
          <a:stretch>
            <a:fillRect/>
          </a:stretch>
        </p:blipFill>
        <p:spPr bwMode="auto">
          <a:xfrm>
            <a:off x="-142908" y="714356"/>
            <a:ext cx="9286908" cy="6500858"/>
          </a:xfrm>
          <a:prstGeom prst="rect">
            <a:avLst/>
          </a:prstGeom>
          <a:noFill/>
        </p:spPr>
      </p:pic>
      <p:sp>
        <p:nvSpPr>
          <p:cNvPr id="5" name="TextBox 4"/>
          <p:cNvSpPr txBox="1"/>
          <p:nvPr/>
        </p:nvSpPr>
        <p:spPr>
          <a:xfrm>
            <a:off x="1714480" y="-500090"/>
            <a:ext cx="5072098" cy="338554"/>
          </a:xfrm>
          <a:prstGeom prst="rect">
            <a:avLst/>
          </a:prstGeom>
          <a:solidFill>
            <a:srgbClr val="800000"/>
          </a:solidFill>
        </p:spPr>
        <p:txBody>
          <a:bodyPr wrap="square" rtlCol="0">
            <a:spAutoFit/>
          </a:bodyPr>
          <a:lstStyle/>
          <a:p>
            <a:pPr algn="ctr"/>
            <a:r>
              <a:rPr lang="en-US" sz="1600" b="1" smtClean="0">
                <a:solidFill>
                  <a:schemeClr val="bg1"/>
                </a:solidFill>
              </a:rPr>
              <a:t>Security Guard Team at Chaturshrungi Mandir</a:t>
            </a:r>
            <a:endParaRPr lang="en-US" sz="1600" b="1">
              <a:solidFill>
                <a:schemeClr val="bg1"/>
              </a:solidFill>
            </a:endParaRPr>
          </a:p>
        </p:txBody>
      </p:sp>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cxnSp>
        <p:nvCxnSpPr>
          <p:cNvPr id="7" name="Straight Connector 6"/>
          <p:cNvCxnSpPr/>
          <p:nvPr/>
        </p:nvCxnSpPr>
        <p:spPr>
          <a:xfrm rot="5400000">
            <a:off x="-1106527" y="464323"/>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9" name="Picture 3"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
        <p:nvSpPr>
          <p:cNvPr id="10" name="TextBox 9"/>
          <p:cNvSpPr txBox="1"/>
          <p:nvPr/>
        </p:nvSpPr>
        <p:spPr>
          <a:xfrm>
            <a:off x="0" y="171370"/>
            <a:ext cx="9144000" cy="400110"/>
          </a:xfrm>
          <a:prstGeom prst="rect">
            <a:avLst/>
          </a:prstGeom>
          <a:noFill/>
        </p:spPr>
        <p:txBody>
          <a:bodyPr wrap="square" rtlCol="0">
            <a:spAutoFit/>
          </a:bodyPr>
          <a:lstStyle/>
          <a:p>
            <a:pPr algn="ctr"/>
            <a:r>
              <a:rPr lang="en-US" sz="2000" b="1" smtClean="0">
                <a:solidFill>
                  <a:srgbClr val="C00000"/>
                </a:solidFill>
              </a:rPr>
              <a:t>Security Guards Team at Chaturshrungi Mandir, Pune</a:t>
            </a:r>
            <a:endParaRPr lang="en-US" sz="2000" b="1" i="1">
              <a:solidFill>
                <a:srgbClr val="C00000"/>
              </a:solidFill>
            </a:endParaRPr>
          </a:p>
        </p:txBody>
      </p:sp>
    </p:spTree>
  </p:cSld>
  <p:clrMapOvr>
    <a:masterClrMapping/>
  </p:clrMapOvr>
  <p:transition>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01 Corporate\Rakshak Group\PPT\ref\Rakshak -Photo\Rakshak -Photo\Housekeeping.JPG"/>
          <p:cNvPicPr>
            <a:picLocks noChangeAspect="1" noChangeArrowheads="1"/>
          </p:cNvPicPr>
          <p:nvPr/>
        </p:nvPicPr>
        <p:blipFill>
          <a:blip r:embed="rId2"/>
          <a:srcRect t="10712" b="2490"/>
          <a:stretch>
            <a:fillRect/>
          </a:stretch>
        </p:blipFill>
        <p:spPr bwMode="auto">
          <a:xfrm>
            <a:off x="-53944" y="642918"/>
            <a:ext cx="9197943" cy="5975260"/>
          </a:xfrm>
          <a:prstGeom prst="rect">
            <a:avLst/>
          </a:prstGeom>
          <a:noFill/>
        </p:spPr>
      </p:pic>
      <p:sp>
        <p:nvSpPr>
          <p:cNvPr id="5" name="TextBox 4"/>
          <p:cNvSpPr txBox="1"/>
          <p:nvPr/>
        </p:nvSpPr>
        <p:spPr>
          <a:xfrm>
            <a:off x="3214678" y="-584775"/>
            <a:ext cx="2428892" cy="584775"/>
          </a:xfrm>
          <a:prstGeom prst="rect">
            <a:avLst/>
          </a:prstGeom>
          <a:solidFill>
            <a:srgbClr val="800000"/>
          </a:solidFill>
        </p:spPr>
        <p:txBody>
          <a:bodyPr wrap="square" rtlCol="0">
            <a:spAutoFit/>
          </a:bodyPr>
          <a:lstStyle/>
          <a:p>
            <a:pPr algn="ctr"/>
            <a:r>
              <a:rPr lang="en-US" sz="1600" b="1" smtClean="0">
                <a:solidFill>
                  <a:schemeClr val="bg1"/>
                </a:solidFill>
              </a:rPr>
              <a:t>House keeping Team at Mahalakshmi Mandir</a:t>
            </a:r>
          </a:p>
        </p:txBody>
      </p:sp>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sp>
        <p:nvSpPr>
          <p:cNvPr id="6" name="TextBox 5"/>
          <p:cNvSpPr txBox="1"/>
          <p:nvPr/>
        </p:nvSpPr>
        <p:spPr>
          <a:xfrm>
            <a:off x="0" y="142852"/>
            <a:ext cx="9144000" cy="400110"/>
          </a:xfrm>
          <a:prstGeom prst="rect">
            <a:avLst/>
          </a:prstGeom>
          <a:noFill/>
        </p:spPr>
        <p:txBody>
          <a:bodyPr wrap="square" rtlCol="0">
            <a:spAutoFit/>
          </a:bodyPr>
          <a:lstStyle/>
          <a:p>
            <a:pPr algn="ctr"/>
            <a:r>
              <a:rPr lang="en-US" sz="2000" b="1" smtClean="0">
                <a:solidFill>
                  <a:srgbClr val="C00000"/>
                </a:solidFill>
              </a:rPr>
              <a:t>House keeping Team at Mahalakshmi Mandir</a:t>
            </a:r>
            <a:endParaRPr lang="en-US" sz="2000" b="1" i="1">
              <a:solidFill>
                <a:srgbClr val="C00000"/>
              </a:solidFill>
            </a:endParaRPr>
          </a:p>
        </p:txBody>
      </p:sp>
      <p:pic>
        <p:nvPicPr>
          <p:cNvPr id="7" name="Picture 3"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Tree>
  </p:cSld>
  <p:clrMapOvr>
    <a:masterClrMapping/>
  </p:clrMapOvr>
  <p:transition>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D:\01 Corporate\Rakshak Group\PPT\ref\Rakshak -Photo\Rakshak -Photo\Leady Bouncer.jpg"/>
          <p:cNvPicPr>
            <a:picLocks noChangeAspect="1" noChangeArrowheads="1"/>
          </p:cNvPicPr>
          <p:nvPr/>
        </p:nvPicPr>
        <p:blipFill>
          <a:blip r:embed="rId2"/>
          <a:srcRect l="12569" t="16375" b="10656"/>
          <a:stretch>
            <a:fillRect/>
          </a:stretch>
        </p:blipFill>
        <p:spPr bwMode="auto">
          <a:xfrm>
            <a:off x="5130300" y="714356"/>
            <a:ext cx="4013699" cy="6380567"/>
          </a:xfrm>
          <a:prstGeom prst="rect">
            <a:avLst/>
          </a:prstGeom>
          <a:noFill/>
        </p:spPr>
      </p:pic>
      <p:pic>
        <p:nvPicPr>
          <p:cNvPr id="52226" name="Picture 2" descr="D:\01 Corporate\Rakshak Group\PPT\ref\Rakshak -Photo\Rakshak -Photo\Guards Training.jpg"/>
          <p:cNvPicPr>
            <a:picLocks noChangeAspect="1" noChangeArrowheads="1"/>
          </p:cNvPicPr>
          <p:nvPr/>
        </p:nvPicPr>
        <p:blipFill>
          <a:blip r:embed="rId3" cstate="print"/>
          <a:srcRect t="7267"/>
          <a:stretch>
            <a:fillRect/>
          </a:stretch>
        </p:blipFill>
        <p:spPr bwMode="auto">
          <a:xfrm>
            <a:off x="0" y="714356"/>
            <a:ext cx="5139238" cy="6380567"/>
          </a:xfrm>
          <a:prstGeom prst="rect">
            <a:avLst/>
          </a:prstGeom>
          <a:noFill/>
        </p:spPr>
      </p:pic>
      <p:sp>
        <p:nvSpPr>
          <p:cNvPr id="6" name="TextBox 5"/>
          <p:cNvSpPr txBox="1"/>
          <p:nvPr/>
        </p:nvSpPr>
        <p:spPr>
          <a:xfrm>
            <a:off x="1071538" y="-500090"/>
            <a:ext cx="2428892" cy="338554"/>
          </a:xfrm>
          <a:prstGeom prst="rect">
            <a:avLst/>
          </a:prstGeom>
          <a:solidFill>
            <a:srgbClr val="800000"/>
          </a:solidFill>
        </p:spPr>
        <p:txBody>
          <a:bodyPr wrap="square" rtlCol="0">
            <a:spAutoFit/>
          </a:bodyPr>
          <a:lstStyle/>
          <a:p>
            <a:pPr algn="ctr"/>
            <a:r>
              <a:rPr lang="en-US" sz="1600" b="1" smtClean="0">
                <a:solidFill>
                  <a:schemeClr val="bg1"/>
                </a:solidFill>
              </a:rPr>
              <a:t>Guards Training</a:t>
            </a:r>
            <a:endParaRPr lang="en-US" sz="1600" b="1">
              <a:solidFill>
                <a:schemeClr val="bg1"/>
              </a:solidFill>
            </a:endParaRPr>
          </a:p>
        </p:txBody>
      </p:sp>
      <p:sp>
        <p:nvSpPr>
          <p:cNvPr id="7" name="TextBox 6"/>
          <p:cNvSpPr txBox="1"/>
          <p:nvPr/>
        </p:nvSpPr>
        <p:spPr>
          <a:xfrm>
            <a:off x="5713690" y="-571528"/>
            <a:ext cx="2428892" cy="338554"/>
          </a:xfrm>
          <a:prstGeom prst="rect">
            <a:avLst/>
          </a:prstGeom>
          <a:solidFill>
            <a:srgbClr val="800000"/>
          </a:solidFill>
        </p:spPr>
        <p:txBody>
          <a:bodyPr wrap="square" rtlCol="0">
            <a:spAutoFit/>
          </a:bodyPr>
          <a:lstStyle/>
          <a:p>
            <a:pPr algn="ctr"/>
            <a:r>
              <a:rPr lang="en-US" sz="1600" b="1" smtClean="0">
                <a:solidFill>
                  <a:schemeClr val="bg1"/>
                </a:solidFill>
              </a:rPr>
              <a:t>Lady Bouncers</a:t>
            </a:r>
            <a:endParaRPr lang="en-US" sz="1600" b="1">
              <a:solidFill>
                <a:schemeClr val="bg1"/>
              </a:solidFill>
            </a:endParaRPr>
          </a:p>
        </p:txBody>
      </p:sp>
      <p:pic>
        <p:nvPicPr>
          <p:cNvPr id="8"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sp>
        <p:nvSpPr>
          <p:cNvPr id="10" name="TextBox 9"/>
          <p:cNvSpPr txBox="1"/>
          <p:nvPr/>
        </p:nvSpPr>
        <p:spPr>
          <a:xfrm>
            <a:off x="214282" y="214290"/>
            <a:ext cx="2143140" cy="400110"/>
          </a:xfrm>
          <a:prstGeom prst="rect">
            <a:avLst/>
          </a:prstGeom>
          <a:noFill/>
        </p:spPr>
        <p:txBody>
          <a:bodyPr wrap="square" rtlCol="0">
            <a:spAutoFit/>
          </a:bodyPr>
          <a:lstStyle/>
          <a:p>
            <a:r>
              <a:rPr lang="en-US" sz="2000" b="1" smtClean="0">
                <a:solidFill>
                  <a:srgbClr val="C00000"/>
                </a:solidFill>
              </a:rPr>
              <a:t>Guards Training</a:t>
            </a:r>
            <a:endParaRPr lang="en-US" sz="2000" b="1" i="1">
              <a:solidFill>
                <a:srgbClr val="C00000"/>
              </a:solidFill>
            </a:endParaRPr>
          </a:p>
        </p:txBody>
      </p:sp>
      <p:pic>
        <p:nvPicPr>
          <p:cNvPr id="11" name="Picture 3" descr="D:\01 Corporate\Rakshak Group\PPT\logo-01-01.png"/>
          <p:cNvPicPr>
            <a:picLocks noChangeAspect="1" noChangeArrowheads="1"/>
          </p:cNvPicPr>
          <p:nvPr/>
        </p:nvPicPr>
        <p:blipFill>
          <a:blip r:embed="rId5" cstate="print"/>
          <a:srcRect/>
          <a:stretch>
            <a:fillRect/>
          </a:stretch>
        </p:blipFill>
        <p:spPr bwMode="auto">
          <a:xfrm>
            <a:off x="7786710" y="64198"/>
            <a:ext cx="1285852" cy="1435976"/>
          </a:xfrm>
          <a:prstGeom prst="rect">
            <a:avLst/>
          </a:prstGeom>
          <a:noFill/>
        </p:spPr>
      </p:pic>
      <p:sp>
        <p:nvSpPr>
          <p:cNvPr id="12" name="TextBox 11"/>
          <p:cNvSpPr txBox="1"/>
          <p:nvPr/>
        </p:nvSpPr>
        <p:spPr>
          <a:xfrm>
            <a:off x="5072066" y="214290"/>
            <a:ext cx="2143140" cy="400110"/>
          </a:xfrm>
          <a:prstGeom prst="rect">
            <a:avLst/>
          </a:prstGeom>
          <a:noFill/>
        </p:spPr>
        <p:txBody>
          <a:bodyPr wrap="square" rtlCol="0">
            <a:spAutoFit/>
          </a:bodyPr>
          <a:lstStyle/>
          <a:p>
            <a:r>
              <a:rPr lang="en-US" sz="2000" b="1" smtClean="0">
                <a:solidFill>
                  <a:srgbClr val="C00000"/>
                </a:solidFill>
              </a:rPr>
              <a:t>Lady Bouncers</a:t>
            </a:r>
            <a:endParaRPr lang="en-US" sz="2000" b="1" i="1">
              <a:solidFill>
                <a:srgbClr val="C00000"/>
              </a:solidFill>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0166" y="656468"/>
            <a:ext cx="4500594" cy="461665"/>
          </a:xfrm>
          <a:prstGeom prst="rect">
            <a:avLst/>
          </a:prstGeom>
          <a:noFill/>
        </p:spPr>
        <p:txBody>
          <a:bodyPr wrap="square" rtlCol="0">
            <a:spAutoFit/>
          </a:bodyPr>
          <a:lstStyle/>
          <a:p>
            <a:r>
              <a:rPr lang="en-US" sz="2400" b="1" smtClean="0">
                <a:solidFill>
                  <a:srgbClr val="C00000"/>
                </a:solidFill>
              </a:rPr>
              <a:t>Company Profile</a:t>
            </a:r>
            <a:endParaRPr lang="en-US" sz="2400" b="1" i="1">
              <a:solidFill>
                <a:srgbClr val="C00000"/>
              </a:solidFill>
            </a:endParaRPr>
          </a:p>
        </p:txBody>
      </p:sp>
      <p:sp>
        <p:nvSpPr>
          <p:cNvPr id="5" name="TextBox 4"/>
          <p:cNvSpPr txBox="1"/>
          <p:nvPr/>
        </p:nvSpPr>
        <p:spPr>
          <a:xfrm>
            <a:off x="1500166" y="1311552"/>
            <a:ext cx="6500858" cy="4832092"/>
          </a:xfrm>
          <a:prstGeom prst="rect">
            <a:avLst/>
          </a:prstGeom>
          <a:noFill/>
        </p:spPr>
        <p:txBody>
          <a:bodyPr wrap="square" rtlCol="0">
            <a:spAutoFit/>
          </a:bodyPr>
          <a:lstStyle/>
          <a:p>
            <a:r>
              <a:rPr lang="en-US" sz="1400" smtClean="0"/>
              <a:t>Rakshak Group (security services </a:t>
            </a:r>
            <a:r>
              <a:rPr lang="en-US" sz="1400" smtClean="0"/>
              <a:t>providing </a:t>
            </a:r>
            <a:r>
              <a:rPr lang="en-US" sz="1400" smtClean="0"/>
              <a:t>organisation) </a:t>
            </a:r>
            <a:r>
              <a:rPr lang="en-US" sz="1400" smtClean="0"/>
              <a:t>was founded by visionary Major Gajanan K</a:t>
            </a:r>
            <a:r>
              <a:rPr lang="en-US" sz="1400" smtClean="0"/>
              <a:t>. </a:t>
            </a:r>
            <a:r>
              <a:rPr lang="en-US" sz="1400" smtClean="0"/>
              <a:t>Patil, On 01/06/2005. </a:t>
            </a:r>
            <a:r>
              <a:rPr lang="en-US" sz="1400" smtClean="0"/>
              <a:t>On 22/09/2010, it was incorporated as Private Limited Company, named Rakshak Security Services Private Ltd.  A company is proudly Pune based security solution company that serves across Pune and Maharashtra State. Rakshak Group of companies was started by visionary personnel Mr Ranjitsinh Patil to provide a high quality professional and cost effective security solution to the society. Rakshak group has 14 years of extensive knowledge and expertise in the Security and Industry.</a:t>
            </a:r>
          </a:p>
          <a:p>
            <a:endParaRPr lang="en-US" sz="1400" smtClean="0"/>
          </a:p>
          <a:p>
            <a:r>
              <a:rPr lang="en-US" sz="1400" smtClean="0"/>
              <a:t>As one of the industry’s leading Security Company Rakshak Security emphasis on quality combined with an innovative and customer focused approach to the provision of commercial focused approach to the provision of Commercial Security Services differentiates it from other organizations operating in the sector.</a:t>
            </a:r>
          </a:p>
          <a:p>
            <a:endParaRPr lang="en-US" sz="1400" smtClean="0"/>
          </a:p>
          <a:p>
            <a:r>
              <a:rPr lang="en-US" sz="1400" smtClean="0"/>
              <a:t>Based on the decision of the company to diversify our business we have now established in other activities with organizations as,</a:t>
            </a:r>
          </a:p>
          <a:p>
            <a:pPr>
              <a:tabLst>
                <a:tab pos="271463" algn="l"/>
              </a:tabLst>
            </a:pPr>
            <a:r>
              <a:rPr lang="en-US" sz="1400" smtClean="0"/>
              <a:t>1)	Rakshak Security Services and Systems Pvt Ltd</a:t>
            </a:r>
          </a:p>
          <a:p>
            <a:pPr>
              <a:tabLst>
                <a:tab pos="271463" algn="l"/>
              </a:tabLst>
            </a:pPr>
            <a:r>
              <a:rPr lang="en-US" sz="1400" smtClean="0"/>
              <a:t>2)	Rakshak Developers and Infra Pvt Ltd</a:t>
            </a:r>
          </a:p>
          <a:p>
            <a:pPr>
              <a:tabLst>
                <a:tab pos="271463" algn="l"/>
              </a:tabLst>
            </a:pPr>
            <a:r>
              <a:rPr lang="en-US" sz="1400" smtClean="0"/>
              <a:t>3)	Rakshak Fitness Centre</a:t>
            </a:r>
          </a:p>
          <a:p>
            <a:pPr>
              <a:tabLst>
                <a:tab pos="271463" algn="l"/>
              </a:tabLst>
            </a:pPr>
            <a:r>
              <a:rPr lang="en-US" sz="1400" smtClean="0"/>
              <a:t>4)	Rakshak Protection Force (Gunman, Bodyguard)</a:t>
            </a:r>
          </a:p>
          <a:p>
            <a:pPr>
              <a:tabLst>
                <a:tab pos="271463" algn="l"/>
              </a:tabLst>
            </a:pPr>
            <a:r>
              <a:rPr lang="en-US" sz="1400" smtClean="0"/>
              <a:t>5)	Rakshak Multispecialty Hospital </a:t>
            </a:r>
          </a:p>
          <a:p>
            <a:pPr>
              <a:tabLst>
                <a:tab pos="271463" algn="l"/>
              </a:tabLst>
            </a:pPr>
            <a:r>
              <a:rPr lang="en-US" sz="1400" smtClean="0"/>
              <a:t>6)	Gajakala Charitable Foundation</a:t>
            </a:r>
          </a:p>
        </p:txBody>
      </p:sp>
      <p:pic>
        <p:nvPicPr>
          <p:cNvPr id="1028"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cxnSp>
        <p:nvCxnSpPr>
          <p:cNvPr id="11" name="Straight Connector 10"/>
          <p:cNvCxnSpPr/>
          <p:nvPr/>
        </p:nvCxnSpPr>
        <p:spPr>
          <a:xfrm rot="5400000">
            <a:off x="1249339" y="917849"/>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12" name="Picture 3"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01 Corporate\Rakshak Group\PPT\ref\Rakshak -Photo\Rakshak -Photo\Security Guard &amp; Dog Squad.jpg"/>
          <p:cNvPicPr>
            <a:picLocks noChangeAspect="1" noChangeArrowheads="1"/>
          </p:cNvPicPr>
          <p:nvPr/>
        </p:nvPicPr>
        <p:blipFill>
          <a:blip r:embed="rId2"/>
          <a:srcRect l="8911" t="9433" r="7808" b="6604"/>
          <a:stretch>
            <a:fillRect/>
          </a:stretch>
        </p:blipFill>
        <p:spPr bwMode="auto">
          <a:xfrm>
            <a:off x="0" y="714356"/>
            <a:ext cx="9144000" cy="6357982"/>
          </a:xfrm>
          <a:prstGeom prst="rect">
            <a:avLst/>
          </a:prstGeom>
          <a:noFill/>
        </p:spPr>
      </p:pic>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6" name="Picture 3"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
        <p:nvSpPr>
          <p:cNvPr id="7" name="TextBox 6"/>
          <p:cNvSpPr txBox="1"/>
          <p:nvPr/>
        </p:nvSpPr>
        <p:spPr>
          <a:xfrm>
            <a:off x="540604" y="242808"/>
            <a:ext cx="7388982" cy="400110"/>
          </a:xfrm>
          <a:prstGeom prst="rect">
            <a:avLst/>
          </a:prstGeom>
          <a:noFill/>
        </p:spPr>
        <p:txBody>
          <a:bodyPr wrap="square" rtlCol="0">
            <a:spAutoFit/>
          </a:bodyPr>
          <a:lstStyle/>
          <a:p>
            <a:r>
              <a:rPr lang="en-US" sz="2000" b="1" smtClean="0">
                <a:solidFill>
                  <a:srgbClr val="C00000"/>
                </a:solidFill>
              </a:rPr>
              <a:t>Security Guards &amp; Dog Squad at Mahalakshmi Mandir, kolhapur</a:t>
            </a:r>
            <a:endParaRPr lang="en-US" sz="2000" b="1" i="1">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01 Corporate\Rakshak Group\from client\Bharati Hospital Sangli\WhatsApp Image 2019-06-05 at 11.05.54 AM.jpeg"/>
          <p:cNvPicPr>
            <a:picLocks noChangeAspect="1" noChangeArrowheads="1"/>
          </p:cNvPicPr>
          <p:nvPr/>
        </p:nvPicPr>
        <p:blipFill>
          <a:blip r:embed="rId2"/>
          <a:srcRect/>
          <a:stretch>
            <a:fillRect/>
          </a:stretch>
        </p:blipFill>
        <p:spPr bwMode="auto">
          <a:xfrm>
            <a:off x="-62242" y="785794"/>
            <a:ext cx="9227107" cy="7143800"/>
          </a:xfrm>
          <a:prstGeom prst="rect">
            <a:avLst/>
          </a:prstGeom>
          <a:noFill/>
        </p:spPr>
      </p:pic>
      <p:sp>
        <p:nvSpPr>
          <p:cNvPr id="5" name="TextBox 4"/>
          <p:cNvSpPr txBox="1"/>
          <p:nvPr/>
        </p:nvSpPr>
        <p:spPr>
          <a:xfrm>
            <a:off x="2928926" y="-2143164"/>
            <a:ext cx="3286148" cy="369332"/>
          </a:xfrm>
          <a:prstGeom prst="rect">
            <a:avLst/>
          </a:prstGeom>
          <a:solidFill>
            <a:srgbClr val="800000"/>
          </a:solidFill>
        </p:spPr>
        <p:txBody>
          <a:bodyPr wrap="square" rtlCol="0">
            <a:spAutoFit/>
          </a:bodyPr>
          <a:lstStyle/>
          <a:p>
            <a:pPr algn="ctr"/>
            <a:r>
              <a:rPr lang="en-US" b="1" smtClean="0">
                <a:solidFill>
                  <a:schemeClr val="bg1"/>
                </a:solidFill>
              </a:rPr>
              <a:t>Team at Bharati Hospital, Sangli</a:t>
            </a:r>
            <a:endParaRPr lang="en-US" b="1">
              <a:solidFill>
                <a:schemeClr val="bg1"/>
              </a:solidFill>
            </a:endParaRPr>
          </a:p>
        </p:txBody>
      </p:sp>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6" name="Picture 3"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
        <p:nvSpPr>
          <p:cNvPr id="7" name="TextBox 6"/>
          <p:cNvSpPr txBox="1"/>
          <p:nvPr/>
        </p:nvSpPr>
        <p:spPr>
          <a:xfrm>
            <a:off x="0" y="242808"/>
            <a:ext cx="7929586" cy="400110"/>
          </a:xfrm>
          <a:prstGeom prst="rect">
            <a:avLst/>
          </a:prstGeom>
          <a:noFill/>
        </p:spPr>
        <p:txBody>
          <a:bodyPr wrap="square" rtlCol="0">
            <a:spAutoFit/>
          </a:bodyPr>
          <a:lstStyle/>
          <a:p>
            <a:pPr algn="ctr"/>
            <a:r>
              <a:rPr lang="en-US" sz="2000" b="1" smtClean="0">
                <a:solidFill>
                  <a:srgbClr val="C00000"/>
                </a:solidFill>
              </a:rPr>
              <a:t>Team at Bharati Hospital Sangli</a:t>
            </a:r>
            <a:endParaRPr lang="en-US" sz="2000" b="1" i="1">
              <a:solidFill>
                <a:srgbClr val="C00000"/>
              </a:solidFill>
            </a:endParaRPr>
          </a:p>
        </p:txBody>
      </p:sp>
    </p:spTree>
  </p:cSld>
  <p:clrMapOvr>
    <a:masterClrMapping/>
  </p:clrMapOvr>
  <p:transition>
    <p:cut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01 Corporate\Rakshak Group\from client\jalgaon vidyapeeth\jalgaon.jpg"/>
          <p:cNvPicPr>
            <a:picLocks noChangeAspect="1" noChangeArrowheads="1"/>
          </p:cNvPicPr>
          <p:nvPr/>
        </p:nvPicPr>
        <p:blipFill>
          <a:blip r:embed="rId2"/>
          <a:srcRect l="5817" t="17549" r="5540" b="6274"/>
          <a:stretch>
            <a:fillRect/>
          </a:stretch>
        </p:blipFill>
        <p:spPr bwMode="auto">
          <a:xfrm>
            <a:off x="0" y="785794"/>
            <a:ext cx="9144000" cy="6072206"/>
          </a:xfrm>
          <a:prstGeom prst="rect">
            <a:avLst/>
          </a:prstGeom>
          <a:noFill/>
        </p:spPr>
      </p:pic>
      <p:pic>
        <p:nvPicPr>
          <p:cNvPr id="4" name="Picture 3"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sp>
        <p:nvSpPr>
          <p:cNvPr id="6" name="TextBox 5"/>
          <p:cNvSpPr txBox="1"/>
          <p:nvPr/>
        </p:nvSpPr>
        <p:spPr>
          <a:xfrm>
            <a:off x="0" y="242808"/>
            <a:ext cx="7929586" cy="400110"/>
          </a:xfrm>
          <a:prstGeom prst="rect">
            <a:avLst/>
          </a:prstGeom>
          <a:noFill/>
        </p:spPr>
        <p:txBody>
          <a:bodyPr wrap="square" rtlCol="0">
            <a:spAutoFit/>
          </a:bodyPr>
          <a:lstStyle/>
          <a:p>
            <a:pPr algn="ctr"/>
            <a:r>
              <a:rPr lang="en-US" sz="2000" b="1" smtClean="0">
                <a:solidFill>
                  <a:srgbClr val="C00000"/>
                </a:solidFill>
              </a:rPr>
              <a:t>Team at Jalgaon Vidyapeeth</a:t>
            </a:r>
            <a:endParaRPr lang="en-US" sz="2000" b="1" i="1">
              <a:solidFill>
                <a:srgbClr val="C00000"/>
              </a:solidFill>
            </a:endParaRPr>
          </a:p>
        </p:txBody>
      </p:sp>
      <p:pic>
        <p:nvPicPr>
          <p:cNvPr id="7"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01 Corporate\Rakshak Group\PPT\ref\Rakshak -Photo\Rakshak -Photo\Certificate -karvenagar.JPG"/>
          <p:cNvPicPr>
            <a:picLocks noChangeAspect="1" noChangeArrowheads="1"/>
          </p:cNvPicPr>
          <p:nvPr/>
        </p:nvPicPr>
        <p:blipFill>
          <a:blip r:embed="rId2" cstate="print"/>
          <a:srcRect l="3161" t="4098" r="5161" b="6254"/>
          <a:stretch>
            <a:fillRect/>
          </a:stretch>
        </p:blipFill>
        <p:spPr bwMode="auto">
          <a:xfrm>
            <a:off x="357158" y="145315"/>
            <a:ext cx="4429156" cy="3283685"/>
          </a:xfrm>
          <a:prstGeom prst="rect">
            <a:avLst/>
          </a:prstGeom>
          <a:noFill/>
        </p:spPr>
      </p:pic>
      <p:pic>
        <p:nvPicPr>
          <p:cNvPr id="3"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1026" name="Picture 2" descr="D:\01 Corporate\Rakshak Group\PPT\ref\Certificates\Certificates\IMG20191024100007.jpg"/>
          <p:cNvPicPr>
            <a:picLocks noChangeAspect="1" noChangeArrowheads="1"/>
          </p:cNvPicPr>
          <p:nvPr/>
        </p:nvPicPr>
        <p:blipFill>
          <a:blip r:embed="rId4" cstate="print"/>
          <a:srcRect/>
          <a:stretch>
            <a:fillRect/>
          </a:stretch>
        </p:blipFill>
        <p:spPr bwMode="auto">
          <a:xfrm>
            <a:off x="5429256" y="1928802"/>
            <a:ext cx="3214710" cy="4286280"/>
          </a:xfrm>
          <a:prstGeom prst="rect">
            <a:avLst/>
          </a:prstGeom>
          <a:noFill/>
        </p:spPr>
      </p:pic>
      <p:pic>
        <p:nvPicPr>
          <p:cNvPr id="1027" name="Picture 3" descr="D:\01 Corporate\Rakshak Group\PPT\ref\Certificates\Certificates\IMG20191024100127.jpg"/>
          <p:cNvPicPr>
            <a:picLocks noChangeAspect="1" noChangeArrowheads="1"/>
          </p:cNvPicPr>
          <p:nvPr/>
        </p:nvPicPr>
        <p:blipFill>
          <a:blip r:embed="rId5" cstate="print"/>
          <a:srcRect/>
          <a:stretch>
            <a:fillRect/>
          </a:stretch>
        </p:blipFill>
        <p:spPr bwMode="auto">
          <a:xfrm>
            <a:off x="357158" y="3500438"/>
            <a:ext cx="2071702" cy="2762269"/>
          </a:xfrm>
          <a:prstGeom prst="rect">
            <a:avLst/>
          </a:prstGeom>
          <a:noFill/>
        </p:spPr>
      </p:pic>
      <p:pic>
        <p:nvPicPr>
          <p:cNvPr id="1028" name="Picture 4" descr="D:\01 Corporate\Rakshak Group\PPT\ref\Certificates\Certificates\IMG20191024100358 (1).jpg"/>
          <p:cNvPicPr>
            <a:picLocks noChangeAspect="1" noChangeArrowheads="1"/>
          </p:cNvPicPr>
          <p:nvPr/>
        </p:nvPicPr>
        <p:blipFill>
          <a:blip r:embed="rId6" cstate="print"/>
          <a:srcRect/>
          <a:stretch>
            <a:fillRect/>
          </a:stretch>
        </p:blipFill>
        <p:spPr bwMode="auto">
          <a:xfrm>
            <a:off x="2643174" y="3500438"/>
            <a:ext cx="2110637" cy="2814182"/>
          </a:xfrm>
          <a:prstGeom prst="rect">
            <a:avLst/>
          </a:prstGeom>
          <a:noFill/>
        </p:spPr>
      </p:pic>
      <p:pic>
        <p:nvPicPr>
          <p:cNvPr id="7" name="Picture 6" descr="D:\01 Corporate\Rakshak Group\PPT\logo-01-01.png"/>
          <p:cNvPicPr>
            <a:picLocks noChangeAspect="1" noChangeArrowheads="1"/>
          </p:cNvPicPr>
          <p:nvPr/>
        </p:nvPicPr>
        <p:blipFill>
          <a:blip r:embed="rId7" cstate="print"/>
          <a:srcRect/>
          <a:stretch>
            <a:fillRect/>
          </a:stretch>
        </p:blipFill>
        <p:spPr bwMode="auto">
          <a:xfrm>
            <a:off x="7786710" y="64198"/>
            <a:ext cx="1285852" cy="1435976"/>
          </a:xfrm>
          <a:prstGeom prst="rect">
            <a:avLst/>
          </a:prstGeom>
          <a:noFill/>
        </p:spPr>
      </p:pic>
      <p:sp>
        <p:nvSpPr>
          <p:cNvPr id="8" name="TextBox 7"/>
          <p:cNvSpPr txBox="1"/>
          <p:nvPr/>
        </p:nvSpPr>
        <p:spPr>
          <a:xfrm>
            <a:off x="5000628" y="500042"/>
            <a:ext cx="2571768" cy="707886"/>
          </a:xfrm>
          <a:prstGeom prst="rect">
            <a:avLst/>
          </a:prstGeom>
          <a:noFill/>
        </p:spPr>
        <p:txBody>
          <a:bodyPr wrap="square" rtlCol="0">
            <a:spAutoFit/>
          </a:bodyPr>
          <a:lstStyle/>
          <a:p>
            <a:pPr algn="ctr"/>
            <a:r>
              <a:rPr lang="en-US" sz="2000" b="1" smtClean="0">
                <a:solidFill>
                  <a:srgbClr val="C00000"/>
                </a:solidFill>
              </a:rPr>
              <a:t>Glorious Honour by various Organizations</a:t>
            </a:r>
            <a:endParaRPr lang="en-US" sz="2000" b="1" i="1">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0" name="Picture 6" descr="D:\01 Corporate\Rakshak Group\00 Daily Posts\00 August\JPG\16-08-2019\WhatsApp Image 2019-08-16 at 5.03.20 PM.jpeg"/>
          <p:cNvPicPr>
            <a:picLocks noChangeAspect="1" noChangeArrowheads="1"/>
          </p:cNvPicPr>
          <p:nvPr/>
        </p:nvPicPr>
        <p:blipFill>
          <a:blip r:embed="rId2"/>
          <a:srcRect/>
          <a:stretch>
            <a:fillRect/>
          </a:stretch>
        </p:blipFill>
        <p:spPr bwMode="auto">
          <a:xfrm>
            <a:off x="1" y="3071810"/>
            <a:ext cx="3557224" cy="4643470"/>
          </a:xfrm>
          <a:prstGeom prst="rect">
            <a:avLst/>
          </a:prstGeom>
          <a:noFill/>
        </p:spPr>
      </p:pic>
      <p:pic>
        <p:nvPicPr>
          <p:cNvPr id="62469" name="Picture 5" descr="D:\01 Corporate\Rakshak Group\00 Daily Posts\00 August\JPG\16-08-2019\WhatsApp Image 2019-08-16 at 5.03.27 PM.jpeg"/>
          <p:cNvPicPr>
            <a:picLocks noChangeAspect="1" noChangeArrowheads="1"/>
          </p:cNvPicPr>
          <p:nvPr/>
        </p:nvPicPr>
        <p:blipFill>
          <a:blip r:embed="rId3"/>
          <a:srcRect/>
          <a:stretch>
            <a:fillRect/>
          </a:stretch>
        </p:blipFill>
        <p:spPr bwMode="auto">
          <a:xfrm>
            <a:off x="3643306" y="3258024"/>
            <a:ext cx="2700000" cy="3600000"/>
          </a:xfrm>
          <a:prstGeom prst="rect">
            <a:avLst/>
          </a:prstGeom>
          <a:noFill/>
        </p:spPr>
      </p:pic>
      <p:pic>
        <p:nvPicPr>
          <p:cNvPr id="62468" name="Picture 4" descr="D:\01 Corporate\Rakshak Group\00 Daily Posts\00 August\JPG\16-08-2019\WhatsApp Image 2019-08-16 at 5.03.30 PM.jpeg"/>
          <p:cNvPicPr>
            <a:picLocks noChangeAspect="1" noChangeArrowheads="1"/>
          </p:cNvPicPr>
          <p:nvPr/>
        </p:nvPicPr>
        <p:blipFill>
          <a:blip r:embed="rId4"/>
          <a:srcRect/>
          <a:stretch>
            <a:fillRect/>
          </a:stretch>
        </p:blipFill>
        <p:spPr bwMode="auto">
          <a:xfrm>
            <a:off x="6444032" y="3258000"/>
            <a:ext cx="2700000" cy="3600000"/>
          </a:xfrm>
          <a:prstGeom prst="rect">
            <a:avLst/>
          </a:prstGeom>
          <a:noFill/>
        </p:spPr>
      </p:pic>
      <p:pic>
        <p:nvPicPr>
          <p:cNvPr id="62466" name="Picture 2" descr="D:\01 Corporate\Rakshak Group\00 Daily Posts\00 August\JPG\16-08-2019\WhatsApp Image 2019-08-16 at 5.03.16 PM.jpeg"/>
          <p:cNvPicPr>
            <a:picLocks noChangeAspect="1" noChangeArrowheads="1"/>
          </p:cNvPicPr>
          <p:nvPr/>
        </p:nvPicPr>
        <p:blipFill>
          <a:blip r:embed="rId5"/>
          <a:srcRect/>
          <a:stretch>
            <a:fillRect/>
          </a:stretch>
        </p:blipFill>
        <p:spPr bwMode="auto">
          <a:xfrm>
            <a:off x="0" y="0"/>
            <a:ext cx="4810021" cy="3600000"/>
          </a:xfrm>
          <a:prstGeom prst="rect">
            <a:avLst/>
          </a:prstGeom>
          <a:noFill/>
        </p:spPr>
      </p:pic>
      <p:pic>
        <p:nvPicPr>
          <p:cNvPr id="62467" name="Picture 3" descr="D:\01 Corporate\Rakshak Group\00 Daily Posts\00 August\JPG\16-08-2019\WhatsApp Image 2019-08-16 at 5.03.28 PM (1).jpeg"/>
          <p:cNvPicPr>
            <a:picLocks noChangeAspect="1" noChangeArrowheads="1"/>
          </p:cNvPicPr>
          <p:nvPr/>
        </p:nvPicPr>
        <p:blipFill>
          <a:blip r:embed="rId6"/>
          <a:srcRect/>
          <a:stretch>
            <a:fillRect/>
          </a:stretch>
        </p:blipFill>
        <p:spPr bwMode="auto">
          <a:xfrm>
            <a:off x="4905516" y="0"/>
            <a:ext cx="4810020" cy="3600000"/>
          </a:xfrm>
          <a:prstGeom prst="rect">
            <a:avLst/>
          </a:prstGeom>
          <a:noFill/>
        </p:spPr>
      </p:pic>
      <p:sp>
        <p:nvSpPr>
          <p:cNvPr id="9" name="TextBox 8"/>
          <p:cNvSpPr txBox="1"/>
          <p:nvPr/>
        </p:nvSpPr>
        <p:spPr>
          <a:xfrm>
            <a:off x="3143240" y="3098069"/>
            <a:ext cx="3357586" cy="830997"/>
          </a:xfrm>
          <a:prstGeom prst="rect">
            <a:avLst/>
          </a:prstGeom>
          <a:solidFill>
            <a:srgbClr val="800000"/>
          </a:solidFill>
        </p:spPr>
        <p:txBody>
          <a:bodyPr wrap="square" rtlCol="0">
            <a:spAutoFit/>
          </a:bodyPr>
          <a:lstStyle/>
          <a:p>
            <a:pPr algn="ctr"/>
            <a:r>
              <a:rPr lang="en-US" b="1" smtClean="0">
                <a:solidFill>
                  <a:schemeClr val="bg1"/>
                </a:solidFill>
              </a:rPr>
              <a:t>Social Awareness</a:t>
            </a:r>
          </a:p>
          <a:p>
            <a:pPr algn="ctr"/>
            <a:r>
              <a:rPr lang="en-US" sz="1500" smtClean="0">
                <a:solidFill>
                  <a:schemeClr val="bg1"/>
                </a:solidFill>
              </a:rPr>
              <a:t>Our Team in action at the time </a:t>
            </a:r>
            <a:br>
              <a:rPr lang="en-US" sz="1500" smtClean="0">
                <a:solidFill>
                  <a:schemeClr val="bg1"/>
                </a:solidFill>
              </a:rPr>
            </a:br>
            <a:r>
              <a:rPr lang="en-US" sz="1500" smtClean="0">
                <a:solidFill>
                  <a:schemeClr val="bg1"/>
                </a:solidFill>
              </a:rPr>
              <a:t>of unfortunate flood in Maharashtra</a:t>
            </a:r>
            <a:endParaRPr lang="en-US" sz="1500">
              <a:solidFill>
                <a:schemeClr val="bg1"/>
              </a:solidFill>
            </a:endParaRPr>
          </a:p>
        </p:txBody>
      </p:sp>
      <p:pic>
        <p:nvPicPr>
          <p:cNvPr id="8" name="Picture 7" descr="D:\01 Corporate\Rakshak Group\PPT\logo-01-01.png"/>
          <p:cNvPicPr>
            <a:picLocks noChangeAspect="1" noChangeArrowheads="1"/>
          </p:cNvPicPr>
          <p:nvPr/>
        </p:nvPicPr>
        <p:blipFill>
          <a:blip r:embed="rId7" cstate="print"/>
          <a:srcRect/>
          <a:stretch>
            <a:fillRect/>
          </a:stretch>
        </p:blipFill>
        <p:spPr bwMode="auto">
          <a:xfrm>
            <a:off x="7786710" y="64198"/>
            <a:ext cx="1285852" cy="1435976"/>
          </a:xfrm>
          <a:prstGeom prst="rect">
            <a:avLst/>
          </a:prstGeom>
          <a:noFill/>
        </p:spPr>
      </p:pic>
      <p:pic>
        <p:nvPicPr>
          <p:cNvPr id="10" name="Picture 4" descr="D:\01 Corporate\Rakshak Group\PPT\patti-02-02.jpg"/>
          <p:cNvPicPr>
            <a:picLocks noChangeAspect="1" noChangeArrowheads="1"/>
          </p:cNvPicPr>
          <p:nvPr/>
        </p:nvPicPr>
        <p:blipFill>
          <a:blip r:embed="rId8" cstate="print"/>
          <a:srcRect/>
          <a:stretch>
            <a:fillRect/>
          </a:stretch>
        </p:blipFill>
        <p:spPr bwMode="auto">
          <a:xfrm>
            <a:off x="0" y="6550025"/>
            <a:ext cx="9144000" cy="307975"/>
          </a:xfrm>
          <a:prstGeom prst="rect">
            <a:avLst/>
          </a:prstGeom>
          <a:noFill/>
        </p:spPr>
      </p:pic>
    </p:spTree>
  </p:cSld>
  <p:clrMapOvr>
    <a:masterClrMapping/>
  </p:clrMapOvr>
  <p:transition>
    <p:pull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01 Corporate\Rakshak Group\PPT\ref\Rakshak -Photo\Rakshak -Photo\Aatpati Photo.JPG"/>
          <p:cNvPicPr>
            <a:picLocks noChangeAspect="1" noChangeArrowheads="1"/>
          </p:cNvPicPr>
          <p:nvPr/>
        </p:nvPicPr>
        <p:blipFill>
          <a:blip r:embed="rId2"/>
          <a:srcRect/>
          <a:stretch>
            <a:fillRect/>
          </a:stretch>
        </p:blipFill>
        <p:spPr bwMode="auto">
          <a:xfrm>
            <a:off x="-571500" y="0"/>
            <a:ext cx="10287000" cy="6858000"/>
          </a:xfrm>
          <a:prstGeom prst="rect">
            <a:avLst/>
          </a:prstGeom>
          <a:noFill/>
        </p:spPr>
      </p:pic>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sp>
        <p:nvSpPr>
          <p:cNvPr id="6" name="TextBox 5"/>
          <p:cNvSpPr txBox="1"/>
          <p:nvPr/>
        </p:nvSpPr>
        <p:spPr>
          <a:xfrm>
            <a:off x="928662" y="642918"/>
            <a:ext cx="5929354" cy="523220"/>
          </a:xfrm>
          <a:prstGeom prst="rect">
            <a:avLst/>
          </a:prstGeom>
          <a:noFill/>
          <a:ln>
            <a:noFill/>
          </a:ln>
        </p:spPr>
        <p:txBody>
          <a:bodyPr wrap="square" rtlCol="0">
            <a:spAutoFit/>
          </a:bodyPr>
          <a:lstStyle/>
          <a:p>
            <a:pPr algn="ctr"/>
            <a:r>
              <a:rPr lang="en-US" sz="1400" smtClean="0">
                <a:solidFill>
                  <a:schemeClr val="tx1">
                    <a:lumMod val="75000"/>
                    <a:lumOff val="25000"/>
                  </a:schemeClr>
                </a:solidFill>
              </a:rPr>
              <a:t>Arranged 40 buses for Mahalaxmi Darshan at Kolhapur from Atpadi Gav</a:t>
            </a:r>
          </a:p>
          <a:p>
            <a:pPr algn="ctr"/>
            <a:r>
              <a:rPr lang="en-US" sz="1400" smtClean="0">
                <a:solidFill>
                  <a:schemeClr val="tx1">
                    <a:lumMod val="75000"/>
                    <a:lumOff val="25000"/>
                  </a:schemeClr>
                </a:solidFill>
              </a:rPr>
              <a:t>on the occasion of Navaratri</a:t>
            </a:r>
            <a:endParaRPr lang="en-US" sz="1400">
              <a:solidFill>
                <a:schemeClr val="tx1">
                  <a:lumMod val="75000"/>
                  <a:lumOff val="25000"/>
                </a:schemeClr>
              </a:solidFill>
            </a:endParaRPr>
          </a:p>
        </p:txBody>
      </p:sp>
      <p:pic>
        <p:nvPicPr>
          <p:cNvPr id="7" name="Picture 6"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Tree>
  </p:cSld>
  <p:clrMapOvr>
    <a:masterClrMapping/>
  </p:clrMapOvr>
  <p:transition>
    <p:pull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01 Corporate\Rakshak Group\PPT\PNG\social media.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2786050" y="-1285908"/>
            <a:ext cx="3286148" cy="369332"/>
          </a:xfrm>
          <a:prstGeom prst="rect">
            <a:avLst/>
          </a:prstGeom>
          <a:solidFill>
            <a:srgbClr val="800000"/>
          </a:solidFill>
        </p:spPr>
        <p:txBody>
          <a:bodyPr wrap="square" rtlCol="0">
            <a:spAutoFit/>
          </a:bodyPr>
          <a:lstStyle/>
          <a:p>
            <a:pPr algn="ctr"/>
            <a:r>
              <a:rPr lang="en-US" b="1" smtClean="0">
                <a:solidFill>
                  <a:schemeClr val="bg1"/>
                </a:solidFill>
              </a:rPr>
              <a:t>Presence in social Media</a:t>
            </a:r>
            <a:endParaRPr lang="en-US" b="1">
              <a:solidFill>
                <a:schemeClr val="bg1"/>
              </a:solidFill>
            </a:endParaRPr>
          </a:p>
        </p:txBody>
      </p:sp>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sp>
        <p:nvSpPr>
          <p:cNvPr id="6" name="TextBox 5"/>
          <p:cNvSpPr txBox="1"/>
          <p:nvPr/>
        </p:nvSpPr>
        <p:spPr>
          <a:xfrm>
            <a:off x="3143240" y="3098069"/>
            <a:ext cx="3357586" cy="369332"/>
          </a:xfrm>
          <a:prstGeom prst="rect">
            <a:avLst/>
          </a:prstGeom>
          <a:solidFill>
            <a:srgbClr val="800000"/>
          </a:solidFill>
          <a:ln>
            <a:solidFill>
              <a:schemeClr val="bg1"/>
            </a:solidFill>
          </a:ln>
        </p:spPr>
        <p:txBody>
          <a:bodyPr wrap="square" rtlCol="0">
            <a:spAutoFit/>
          </a:bodyPr>
          <a:lstStyle/>
          <a:p>
            <a:pPr algn="ctr"/>
            <a:r>
              <a:rPr lang="en-US" b="1" smtClean="0">
                <a:solidFill>
                  <a:schemeClr val="bg1"/>
                </a:solidFill>
              </a:rPr>
              <a:t>Presence in Social Media</a:t>
            </a:r>
            <a:endParaRPr lang="en-US" sz="1500">
              <a:solidFill>
                <a:schemeClr val="bg1"/>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90644" y="285728"/>
            <a:ext cx="4500594" cy="461665"/>
          </a:xfrm>
          <a:prstGeom prst="rect">
            <a:avLst/>
          </a:prstGeom>
          <a:noFill/>
        </p:spPr>
        <p:txBody>
          <a:bodyPr wrap="square" rtlCol="0">
            <a:spAutoFit/>
          </a:bodyPr>
          <a:lstStyle/>
          <a:p>
            <a:r>
              <a:rPr lang="en-US" sz="2400" b="1" smtClean="0">
                <a:solidFill>
                  <a:srgbClr val="C00000"/>
                </a:solidFill>
              </a:rPr>
              <a:t>Our Registration Nos.:</a:t>
            </a:r>
            <a:endParaRPr lang="en-US" sz="2400" b="1" i="1">
              <a:solidFill>
                <a:srgbClr val="C00000"/>
              </a:solidFill>
            </a:endParaRPr>
          </a:p>
        </p:txBody>
      </p:sp>
      <p:graphicFrame>
        <p:nvGraphicFramePr>
          <p:cNvPr id="7" name="Table 6"/>
          <p:cNvGraphicFramePr>
            <a:graphicFrameLocks noGrp="1"/>
          </p:cNvGraphicFramePr>
          <p:nvPr/>
        </p:nvGraphicFramePr>
        <p:xfrm>
          <a:off x="1262082" y="871558"/>
          <a:ext cx="6096000" cy="4689856"/>
        </p:xfrm>
        <a:graphic>
          <a:graphicData uri="http://schemas.openxmlformats.org/drawingml/2006/table">
            <a:tbl>
              <a:tblPr firstRow="1" bandRow="1">
                <a:tableStyleId>{93296810-A885-4BE3-A3E7-6D5BEEA58F35}</a:tableStyleId>
              </a:tblPr>
              <a:tblGrid>
                <a:gridCol w="857256"/>
                <a:gridCol w="2571768"/>
                <a:gridCol w="2666976"/>
              </a:tblGrid>
              <a:tr h="370840">
                <a:tc>
                  <a:txBody>
                    <a:bodyPr/>
                    <a:lstStyle/>
                    <a:p>
                      <a:pPr algn="ctr"/>
                      <a:r>
                        <a:rPr lang="en-US" smtClean="0"/>
                        <a:t>Sr.</a:t>
                      </a:r>
                      <a:r>
                        <a:rPr lang="en-US" baseline="0" smtClean="0"/>
                        <a:t> No. </a:t>
                      </a:r>
                      <a:endParaRPr lang="en-US"/>
                    </a:p>
                  </a:txBody>
                  <a:tcPr>
                    <a:solidFill>
                      <a:schemeClr val="tx1">
                        <a:lumMod val="65000"/>
                        <a:lumOff val="35000"/>
                      </a:schemeClr>
                    </a:solidFill>
                  </a:tcPr>
                </a:tc>
                <a:tc>
                  <a:txBody>
                    <a:bodyPr/>
                    <a:lstStyle/>
                    <a:p>
                      <a:r>
                        <a:rPr lang="en-US" smtClean="0"/>
                        <a:t>Particulars</a:t>
                      </a:r>
                    </a:p>
                  </a:txBody>
                  <a:tcPr>
                    <a:solidFill>
                      <a:schemeClr val="tx1">
                        <a:lumMod val="65000"/>
                        <a:lumOff val="35000"/>
                      </a:schemeClr>
                    </a:solidFill>
                  </a:tcPr>
                </a:tc>
                <a:tc>
                  <a:txBody>
                    <a:bodyPr/>
                    <a:lstStyle/>
                    <a:p>
                      <a:r>
                        <a:rPr lang="en-US" smtClean="0"/>
                        <a:t>Details</a:t>
                      </a:r>
                      <a:endParaRPr lang="en-US"/>
                    </a:p>
                  </a:txBody>
                  <a:tcPr>
                    <a:solidFill>
                      <a:schemeClr val="tx1">
                        <a:lumMod val="65000"/>
                        <a:lumOff val="35000"/>
                      </a:schemeClr>
                    </a:solidFill>
                  </a:tcPr>
                </a:tc>
              </a:tr>
              <a:tr h="370840">
                <a:tc>
                  <a:txBody>
                    <a:bodyPr/>
                    <a:lstStyle/>
                    <a:p>
                      <a:pPr algn="ctr"/>
                      <a:r>
                        <a:rPr lang="en-US" sz="1400" smtClean="0"/>
                        <a:t>1</a:t>
                      </a:r>
                      <a:endParaRPr lang="en-US" sz="1400"/>
                    </a:p>
                  </a:txBody>
                  <a:tcPr anchor="ctr"/>
                </a:tc>
                <a:tc>
                  <a:txBody>
                    <a:bodyPr/>
                    <a:lstStyle/>
                    <a:p>
                      <a:pPr marL="0" marR="0">
                        <a:lnSpc>
                          <a:spcPct val="115000"/>
                        </a:lnSpc>
                        <a:spcBef>
                          <a:spcPts val="0"/>
                        </a:spcBef>
                        <a:spcAft>
                          <a:spcPts val="0"/>
                        </a:spcAft>
                      </a:pPr>
                      <a:r>
                        <a:rPr lang="en-US" sz="1400">
                          <a:solidFill>
                            <a:srgbClr val="000000"/>
                          </a:solidFill>
                          <a:latin typeface="Bell MT"/>
                          <a:ea typeface="Arial"/>
                          <a:cs typeface="Arial"/>
                        </a:rPr>
                        <a:t>COMPANY REG.NO.                                                           </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U74920PN2010PTC  </a:t>
                      </a:r>
                      <a:r>
                        <a:rPr lang="en-US" sz="1400">
                          <a:solidFill>
                            <a:srgbClr val="000000"/>
                          </a:solidFill>
                          <a:latin typeface="Arial"/>
                          <a:ea typeface="Times New Roman"/>
                          <a:cs typeface="Mangal"/>
                        </a:rPr>
                        <a:t>137400</a:t>
                      </a:r>
                      <a:endParaRPr lang="en-US" sz="1100">
                        <a:latin typeface="Calibri"/>
                        <a:ea typeface="Times New Roman"/>
                        <a:cs typeface="Mangal"/>
                      </a:endParaRPr>
                    </a:p>
                  </a:txBody>
                  <a:tcPr marL="68580" marR="68580" marT="0" marB="0" anchor="ctr"/>
                </a:tc>
              </a:tr>
              <a:tr h="370840">
                <a:tc>
                  <a:txBody>
                    <a:bodyPr/>
                    <a:lstStyle/>
                    <a:p>
                      <a:pPr algn="ctr"/>
                      <a:r>
                        <a:rPr lang="en-US" sz="1400" smtClean="0"/>
                        <a:t>2</a:t>
                      </a:r>
                      <a:endParaRPr lang="en-US" sz="1400"/>
                    </a:p>
                  </a:txBody>
                  <a:tcPr anchor="ctr"/>
                </a:tc>
                <a:tc>
                  <a:txBody>
                    <a:bodyPr/>
                    <a:lstStyle/>
                    <a:p>
                      <a:pPr marL="0" marR="0">
                        <a:lnSpc>
                          <a:spcPct val="115000"/>
                        </a:lnSpc>
                        <a:spcBef>
                          <a:spcPts val="0"/>
                        </a:spcBef>
                        <a:spcAft>
                          <a:spcPts val="0"/>
                        </a:spcAft>
                      </a:pPr>
                      <a:r>
                        <a:rPr lang="en-US" sz="1400">
                          <a:solidFill>
                            <a:srgbClr val="000000"/>
                          </a:solidFill>
                          <a:latin typeface="Bell MT"/>
                          <a:ea typeface="Arial"/>
                          <a:cs typeface="Arial"/>
                        </a:rPr>
                        <a:t>SHOP ACT NO.                                                               </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1931000312951418</a:t>
                      </a:r>
                      <a:endParaRPr lang="en-US" sz="1100">
                        <a:latin typeface="Calibri"/>
                        <a:ea typeface="Times New Roman"/>
                        <a:cs typeface="Mangal"/>
                      </a:endParaRPr>
                    </a:p>
                  </a:txBody>
                  <a:tcPr marL="68580" marR="68580" marT="0" marB="0" anchor="ctr"/>
                </a:tc>
              </a:tr>
              <a:tr h="370840">
                <a:tc>
                  <a:txBody>
                    <a:bodyPr/>
                    <a:lstStyle/>
                    <a:p>
                      <a:pPr algn="ctr"/>
                      <a:r>
                        <a:rPr lang="en-US" sz="1400" smtClean="0"/>
                        <a:t>3</a:t>
                      </a:r>
                      <a:endParaRPr lang="en-US" sz="1400"/>
                    </a:p>
                  </a:txBody>
                  <a:tcPr anchor="ctr"/>
                </a:tc>
                <a:tc>
                  <a:txBody>
                    <a:bodyPr/>
                    <a:lstStyle/>
                    <a:p>
                      <a:pPr marL="0" marR="0">
                        <a:lnSpc>
                          <a:spcPct val="115000"/>
                        </a:lnSpc>
                        <a:spcBef>
                          <a:spcPts val="0"/>
                        </a:spcBef>
                        <a:spcAft>
                          <a:spcPts val="0"/>
                        </a:spcAft>
                      </a:pPr>
                      <a:r>
                        <a:rPr lang="en-US" sz="1400">
                          <a:solidFill>
                            <a:srgbClr val="000000"/>
                          </a:solidFill>
                          <a:latin typeface="Bell MT"/>
                          <a:ea typeface="Arial"/>
                          <a:cs typeface="Arial"/>
                        </a:rPr>
                        <a:t>PAN CARD NO.                                                                </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AAECR9729C</a:t>
                      </a:r>
                      <a:endParaRPr lang="en-US" sz="1100">
                        <a:latin typeface="Calibri"/>
                        <a:ea typeface="Times New Roman"/>
                        <a:cs typeface="Mangal"/>
                      </a:endParaRPr>
                    </a:p>
                  </a:txBody>
                  <a:tcPr marL="68580" marR="68580" marT="0" marB="0" anchor="ctr"/>
                </a:tc>
              </a:tr>
              <a:tr h="370840">
                <a:tc>
                  <a:txBody>
                    <a:bodyPr/>
                    <a:lstStyle/>
                    <a:p>
                      <a:pPr algn="ctr"/>
                      <a:r>
                        <a:rPr lang="en-US" sz="1400" smtClean="0"/>
                        <a:t>4</a:t>
                      </a:r>
                      <a:endParaRPr lang="en-US" sz="1400"/>
                    </a:p>
                  </a:txBody>
                  <a:tcPr anchor="ctr"/>
                </a:tc>
                <a:tc>
                  <a:txBody>
                    <a:bodyPr/>
                    <a:lstStyle/>
                    <a:p>
                      <a:pPr marL="0" marR="0">
                        <a:lnSpc>
                          <a:spcPct val="115000"/>
                        </a:lnSpc>
                        <a:spcBef>
                          <a:spcPts val="0"/>
                        </a:spcBef>
                        <a:spcAft>
                          <a:spcPts val="0"/>
                        </a:spcAft>
                      </a:pPr>
                      <a:r>
                        <a:rPr lang="en-US" sz="1400">
                          <a:solidFill>
                            <a:srgbClr val="000000"/>
                          </a:solidFill>
                          <a:latin typeface="Bell MT"/>
                          <a:ea typeface="Arial"/>
                          <a:cs typeface="Arial"/>
                        </a:rPr>
                        <a:t>GST IN NO.</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27AAECR9729C1Z7</a:t>
                      </a:r>
                      <a:endParaRPr lang="en-US" sz="1100">
                        <a:latin typeface="Calibri"/>
                        <a:ea typeface="Times New Roman"/>
                        <a:cs typeface="Mangal"/>
                      </a:endParaRPr>
                    </a:p>
                  </a:txBody>
                  <a:tcPr marL="68580" marR="68580" marT="0" marB="0" anchor="ctr"/>
                </a:tc>
              </a:tr>
              <a:tr h="370840">
                <a:tc>
                  <a:txBody>
                    <a:bodyPr/>
                    <a:lstStyle/>
                    <a:p>
                      <a:pPr algn="ctr"/>
                      <a:r>
                        <a:rPr lang="en-US" sz="1400" smtClean="0"/>
                        <a:t>5</a:t>
                      </a:r>
                      <a:endParaRPr lang="en-US" sz="1400"/>
                    </a:p>
                  </a:txBody>
                  <a:tcPr anchor="ctr"/>
                </a:tc>
                <a:tc>
                  <a:txBody>
                    <a:bodyPr/>
                    <a:lstStyle/>
                    <a:p>
                      <a:pPr marL="0" marR="0">
                        <a:lnSpc>
                          <a:spcPct val="115000"/>
                        </a:lnSpc>
                        <a:spcBef>
                          <a:spcPts val="0"/>
                        </a:spcBef>
                        <a:spcAft>
                          <a:spcPts val="0"/>
                        </a:spcAft>
                      </a:pPr>
                      <a:r>
                        <a:rPr lang="en-US" sz="1400">
                          <a:solidFill>
                            <a:srgbClr val="000000"/>
                          </a:solidFill>
                          <a:latin typeface="Bell MT"/>
                          <a:ea typeface="Arial"/>
                          <a:cs typeface="Arial"/>
                        </a:rPr>
                        <a:t>PF NO.                                                                                   </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 </a:t>
                      </a:r>
                      <a:r>
                        <a:rPr lang="en-US" sz="1400">
                          <a:solidFill>
                            <a:srgbClr val="000000"/>
                          </a:solidFill>
                          <a:latin typeface="Arial"/>
                          <a:ea typeface="Times New Roman"/>
                          <a:cs typeface="Mangal"/>
                        </a:rPr>
                        <a:t>MH/PUN/09/305414</a:t>
                      </a:r>
                      <a:endParaRPr lang="en-US" sz="1100">
                        <a:latin typeface="Calibri"/>
                        <a:ea typeface="Times New Roman"/>
                        <a:cs typeface="Mangal"/>
                      </a:endParaRPr>
                    </a:p>
                  </a:txBody>
                  <a:tcPr marL="68580" marR="68580" marT="0" marB="0" anchor="ctr"/>
                </a:tc>
              </a:tr>
              <a:tr h="370840">
                <a:tc>
                  <a:txBody>
                    <a:bodyPr/>
                    <a:lstStyle/>
                    <a:p>
                      <a:pPr algn="ctr"/>
                      <a:r>
                        <a:rPr lang="en-US" sz="1400" smtClean="0"/>
                        <a:t>6</a:t>
                      </a:r>
                      <a:endParaRPr lang="en-US" sz="1400"/>
                    </a:p>
                  </a:txBody>
                  <a:tcPr anchor="ctr"/>
                </a:tc>
                <a:tc>
                  <a:txBody>
                    <a:bodyPr/>
                    <a:lstStyle/>
                    <a:p>
                      <a:pPr marL="0" marR="0">
                        <a:lnSpc>
                          <a:spcPct val="115000"/>
                        </a:lnSpc>
                        <a:spcBef>
                          <a:spcPts val="0"/>
                        </a:spcBef>
                        <a:spcAft>
                          <a:spcPts val="0"/>
                        </a:spcAft>
                      </a:pPr>
                      <a:r>
                        <a:rPr lang="en-US" sz="1400">
                          <a:solidFill>
                            <a:srgbClr val="000000"/>
                          </a:solidFill>
                          <a:latin typeface="Bell MT"/>
                          <a:ea typeface="Arial"/>
                          <a:cs typeface="Arial"/>
                        </a:rPr>
                        <a:t>ESI NO.                                                                                  </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 </a:t>
                      </a:r>
                      <a:r>
                        <a:rPr lang="en-US" sz="1400">
                          <a:solidFill>
                            <a:srgbClr val="000000"/>
                          </a:solidFill>
                          <a:latin typeface="Arial"/>
                          <a:ea typeface="Times New Roman"/>
                          <a:cs typeface="Mangal"/>
                        </a:rPr>
                        <a:t>33000424000001018</a:t>
                      </a:r>
                      <a:endParaRPr lang="en-US" sz="1100">
                        <a:latin typeface="Calibri"/>
                        <a:ea typeface="Times New Roman"/>
                        <a:cs typeface="Mangal"/>
                      </a:endParaRPr>
                    </a:p>
                  </a:txBody>
                  <a:tcPr marL="68580" marR="68580" marT="0" marB="0" anchor="ctr"/>
                </a:tc>
              </a:tr>
              <a:tr h="370840">
                <a:tc>
                  <a:txBody>
                    <a:bodyPr/>
                    <a:lstStyle/>
                    <a:p>
                      <a:pPr algn="ctr"/>
                      <a:r>
                        <a:rPr lang="en-US" sz="1400" smtClean="0"/>
                        <a:t>7</a:t>
                      </a:r>
                    </a:p>
                  </a:txBody>
                  <a:tcPr anchor="ctr"/>
                </a:tc>
                <a:tc>
                  <a:txBody>
                    <a:bodyPr/>
                    <a:lstStyle/>
                    <a:p>
                      <a:pPr marL="0" marR="0">
                        <a:lnSpc>
                          <a:spcPct val="115000"/>
                        </a:lnSpc>
                        <a:spcBef>
                          <a:spcPts val="0"/>
                        </a:spcBef>
                        <a:spcAft>
                          <a:spcPts val="0"/>
                        </a:spcAft>
                      </a:pPr>
                      <a:r>
                        <a:rPr lang="en-US" sz="1400">
                          <a:solidFill>
                            <a:srgbClr val="000000"/>
                          </a:solidFill>
                          <a:latin typeface="Bell MT"/>
                          <a:ea typeface="Arial"/>
                          <a:cs typeface="Arial"/>
                        </a:rPr>
                        <a:t>PROFFESSIONAL TAX NO.                                                    </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27785236161</a:t>
                      </a:r>
                      <a:endParaRPr lang="en-US" sz="1100">
                        <a:latin typeface="Calibri"/>
                        <a:ea typeface="Times New Roman"/>
                        <a:cs typeface="Mangal"/>
                      </a:endParaRPr>
                    </a:p>
                  </a:txBody>
                  <a:tcPr marL="68580" marR="68580" marT="0" marB="0" anchor="ctr"/>
                </a:tc>
              </a:tr>
              <a:tr h="370840">
                <a:tc>
                  <a:txBody>
                    <a:bodyPr/>
                    <a:lstStyle/>
                    <a:p>
                      <a:pPr algn="ctr"/>
                      <a:r>
                        <a:rPr lang="en-US" sz="1400" smtClean="0"/>
                        <a:t>8</a:t>
                      </a:r>
                    </a:p>
                  </a:txBody>
                  <a:tcPr anchor="ctr"/>
                </a:tc>
                <a:tc>
                  <a:txBody>
                    <a:bodyPr/>
                    <a:lstStyle/>
                    <a:p>
                      <a:pPr marL="0" marR="0">
                        <a:lnSpc>
                          <a:spcPct val="115000"/>
                        </a:lnSpc>
                        <a:spcBef>
                          <a:spcPts val="0"/>
                        </a:spcBef>
                        <a:spcAft>
                          <a:spcPts val="0"/>
                        </a:spcAft>
                      </a:pPr>
                      <a:r>
                        <a:rPr lang="en-US" sz="1400">
                          <a:solidFill>
                            <a:srgbClr val="000000"/>
                          </a:solidFill>
                          <a:latin typeface="Bell MT"/>
                          <a:ea typeface="Times New Roman"/>
                          <a:cs typeface="Arial"/>
                        </a:rPr>
                        <a:t>TAN NO.                                                                                  </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Arial"/>
                          <a:ea typeface="Times New Roman"/>
                          <a:cs typeface="Mangal"/>
                        </a:rPr>
                        <a:t> </a:t>
                      </a:r>
                      <a:r>
                        <a:rPr lang="en-US" sz="1400">
                          <a:solidFill>
                            <a:srgbClr val="000000"/>
                          </a:solidFill>
                          <a:latin typeface="Arial"/>
                          <a:ea typeface="Times New Roman"/>
                          <a:cs typeface="Mangal"/>
                        </a:rPr>
                        <a:t>PNER 12105C</a:t>
                      </a:r>
                      <a:endParaRPr lang="en-US" sz="1100">
                        <a:latin typeface="Calibri"/>
                        <a:ea typeface="Times New Roman"/>
                        <a:cs typeface="Mangal"/>
                      </a:endParaRPr>
                    </a:p>
                  </a:txBody>
                  <a:tcPr marL="68580" marR="68580" marT="0" marB="0" anchor="ctr"/>
                </a:tc>
              </a:tr>
              <a:tr h="370840">
                <a:tc>
                  <a:txBody>
                    <a:bodyPr/>
                    <a:lstStyle/>
                    <a:p>
                      <a:pPr algn="ctr"/>
                      <a:r>
                        <a:rPr lang="en-US" sz="1400" smtClean="0"/>
                        <a:t>9</a:t>
                      </a:r>
                    </a:p>
                  </a:txBody>
                  <a:tcPr anchor="ctr"/>
                </a:tc>
                <a:tc>
                  <a:txBody>
                    <a:bodyPr/>
                    <a:lstStyle/>
                    <a:p>
                      <a:pPr marL="0" marR="0">
                        <a:lnSpc>
                          <a:spcPct val="115000"/>
                        </a:lnSpc>
                        <a:spcBef>
                          <a:spcPts val="0"/>
                        </a:spcBef>
                        <a:spcAft>
                          <a:spcPts val="0"/>
                        </a:spcAft>
                      </a:pPr>
                      <a:r>
                        <a:rPr lang="en-US" sz="1400" smtClean="0">
                          <a:solidFill>
                            <a:srgbClr val="000000"/>
                          </a:solidFill>
                          <a:latin typeface="Marathi Sharada"/>
                          <a:ea typeface="Times New Roman"/>
                          <a:cs typeface="Arial"/>
                        </a:rPr>
                        <a:t>POLICE PARWANA</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Calibri"/>
                          <a:ea typeface="Times New Roman"/>
                          <a:cs typeface="Arial"/>
                        </a:rPr>
                        <a:t>7190</a:t>
                      </a:r>
                      <a:endParaRPr lang="en-US" sz="1100">
                        <a:latin typeface="Calibri"/>
                        <a:ea typeface="Times New Roman"/>
                        <a:cs typeface="Mangal"/>
                      </a:endParaRPr>
                    </a:p>
                  </a:txBody>
                  <a:tcPr marL="68580" marR="68580" marT="0" marB="0" anchor="ctr"/>
                </a:tc>
              </a:tr>
              <a:tr h="370840">
                <a:tc>
                  <a:txBody>
                    <a:bodyPr/>
                    <a:lstStyle/>
                    <a:p>
                      <a:pPr algn="ctr"/>
                      <a:r>
                        <a:rPr lang="en-US" sz="1400" smtClean="0"/>
                        <a:t>10</a:t>
                      </a:r>
                    </a:p>
                  </a:txBody>
                  <a:tcPr anchor="ctr"/>
                </a:tc>
                <a:tc>
                  <a:txBody>
                    <a:bodyPr/>
                    <a:lstStyle/>
                    <a:p>
                      <a:pPr marL="0" marR="0">
                        <a:lnSpc>
                          <a:spcPct val="115000"/>
                        </a:lnSpc>
                        <a:spcBef>
                          <a:spcPts val="0"/>
                        </a:spcBef>
                        <a:spcAft>
                          <a:spcPts val="0"/>
                        </a:spcAft>
                      </a:pPr>
                      <a:r>
                        <a:rPr lang="en-US" sz="1400">
                          <a:solidFill>
                            <a:srgbClr val="000000"/>
                          </a:solidFill>
                          <a:latin typeface="Bell MT"/>
                          <a:ea typeface="Times New Roman"/>
                          <a:cs typeface="Arial"/>
                        </a:rPr>
                        <a:t>ISO </a:t>
                      </a:r>
                      <a:r>
                        <a:rPr lang="en-US" sz="1400">
                          <a:solidFill>
                            <a:srgbClr val="000000"/>
                          </a:solidFill>
                          <a:latin typeface="Arial"/>
                          <a:ea typeface="Times New Roman"/>
                          <a:cs typeface="Mangal"/>
                        </a:rPr>
                        <a:t>9001:2008 </a:t>
                      </a:r>
                      <a:r>
                        <a:rPr lang="en-US" sz="1400">
                          <a:solidFill>
                            <a:srgbClr val="000000"/>
                          </a:solidFill>
                          <a:latin typeface="Bell MT"/>
                          <a:ea typeface="Times New Roman"/>
                          <a:cs typeface="Arial"/>
                        </a:rPr>
                        <a:t>CERTIFIED COMPANY</a:t>
                      </a:r>
                      <a:endParaRPr lang="en-US" sz="1100">
                        <a:latin typeface="Calibri"/>
                        <a:ea typeface="Times New Roman"/>
                        <a:cs typeface="Mangal"/>
                      </a:endParaRPr>
                    </a:p>
                    <a:p>
                      <a:pPr marL="0" marR="0">
                        <a:lnSpc>
                          <a:spcPct val="115000"/>
                        </a:lnSpc>
                        <a:spcBef>
                          <a:spcPts val="0"/>
                        </a:spcBef>
                        <a:spcAft>
                          <a:spcPts val="0"/>
                        </a:spcAft>
                      </a:pPr>
                      <a:r>
                        <a:rPr lang="en-US" sz="1400">
                          <a:solidFill>
                            <a:srgbClr val="000000"/>
                          </a:solidFill>
                          <a:latin typeface="Bell MT"/>
                          <a:ea typeface="Times New Roman"/>
                          <a:cs typeface="Arial"/>
                        </a:rPr>
                        <a:t>ISO </a:t>
                      </a:r>
                      <a:r>
                        <a:rPr lang="en-US" sz="1400">
                          <a:solidFill>
                            <a:srgbClr val="000000"/>
                          </a:solidFill>
                          <a:latin typeface="Calibri"/>
                          <a:ea typeface="Times New Roman"/>
                          <a:cs typeface="Arial"/>
                        </a:rPr>
                        <a:t>45001 : 2018</a:t>
                      </a:r>
                      <a:r>
                        <a:rPr lang="en-US" sz="1400">
                          <a:solidFill>
                            <a:srgbClr val="000000"/>
                          </a:solidFill>
                          <a:latin typeface="Bell MT"/>
                          <a:ea typeface="Times New Roman"/>
                          <a:cs typeface="Arial"/>
                        </a:rPr>
                        <a:t> CERTIFIED COMPANY</a:t>
                      </a:r>
                      <a:endParaRPr lang="en-US" sz="1100">
                        <a:latin typeface="Calibri"/>
                        <a:ea typeface="Times New Roman"/>
                        <a:cs typeface="Mangal"/>
                      </a:endParaRPr>
                    </a:p>
                  </a:txBody>
                  <a:tcPr marL="68580" marR="68580" marT="0" marB="0" anchor="ctr"/>
                </a:tc>
                <a:tc>
                  <a:txBody>
                    <a:bodyPr/>
                    <a:lstStyle/>
                    <a:p>
                      <a:pPr marL="0" marR="0">
                        <a:lnSpc>
                          <a:spcPct val="115000"/>
                        </a:lnSpc>
                        <a:spcBef>
                          <a:spcPts val="0"/>
                        </a:spcBef>
                        <a:spcAft>
                          <a:spcPts val="0"/>
                        </a:spcAft>
                      </a:pPr>
                      <a:r>
                        <a:rPr lang="en-US" sz="1400" smtClean="0">
                          <a:solidFill>
                            <a:srgbClr val="000000"/>
                          </a:solidFill>
                          <a:latin typeface="Bell MT"/>
                          <a:ea typeface="Times New Roman"/>
                          <a:cs typeface="Arial"/>
                        </a:rPr>
                        <a:t>Yes</a:t>
                      </a:r>
                      <a:endParaRPr lang="en-US" sz="1100">
                        <a:latin typeface="Calibri"/>
                        <a:ea typeface="Times New Roman"/>
                        <a:cs typeface="Mangal"/>
                      </a:endParaRPr>
                    </a:p>
                  </a:txBody>
                  <a:tcPr marL="68580" marR="68580" marT="0" marB="0" anchor="ctr"/>
                </a:tc>
              </a:tr>
            </a:tbl>
          </a:graphicData>
        </a:graphic>
      </p:graphicFrame>
      <p:pic>
        <p:nvPicPr>
          <p:cNvPr id="9"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pic>
        <p:nvPicPr>
          <p:cNvPr id="8" name="Picture 7"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cxnSp>
        <p:nvCxnSpPr>
          <p:cNvPr id="10" name="Straight Connector 9"/>
          <p:cNvCxnSpPr/>
          <p:nvPr/>
        </p:nvCxnSpPr>
        <p:spPr>
          <a:xfrm rot="5400000">
            <a:off x="893737" y="534967"/>
            <a:ext cx="357190"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04957" y="824195"/>
            <a:ext cx="4500594" cy="461665"/>
          </a:xfrm>
          <a:prstGeom prst="rect">
            <a:avLst/>
          </a:prstGeom>
          <a:noFill/>
        </p:spPr>
        <p:txBody>
          <a:bodyPr wrap="square" rtlCol="0">
            <a:spAutoFit/>
          </a:bodyPr>
          <a:lstStyle/>
          <a:p>
            <a:r>
              <a:rPr lang="en-US" sz="2400" b="1" smtClean="0">
                <a:solidFill>
                  <a:srgbClr val="C00000"/>
                </a:solidFill>
              </a:rPr>
              <a:t>List Of Branches: </a:t>
            </a:r>
            <a:endParaRPr lang="en-US" sz="2400" b="1" i="1">
              <a:solidFill>
                <a:srgbClr val="C00000"/>
              </a:solidFill>
            </a:endParaRPr>
          </a:p>
        </p:txBody>
      </p:sp>
      <p:graphicFrame>
        <p:nvGraphicFramePr>
          <p:cNvPr id="6" name="Table 5"/>
          <p:cNvGraphicFramePr>
            <a:graphicFrameLocks noGrp="1"/>
          </p:cNvGraphicFramePr>
          <p:nvPr/>
        </p:nvGraphicFramePr>
        <p:xfrm>
          <a:off x="1476395" y="1574430"/>
          <a:ext cx="6096001" cy="3711958"/>
        </p:xfrm>
        <a:graphic>
          <a:graphicData uri="http://schemas.openxmlformats.org/drawingml/2006/table">
            <a:tbl>
              <a:tblPr firstRow="1" bandRow="1">
                <a:tableStyleId>{93296810-A885-4BE3-A3E7-6D5BEEA58F35}</a:tableStyleId>
              </a:tblPr>
              <a:tblGrid>
                <a:gridCol w="596354"/>
                <a:gridCol w="1789061"/>
                <a:gridCol w="1855293"/>
                <a:gridCol w="1855293"/>
              </a:tblGrid>
              <a:tr h="370840">
                <a:tc>
                  <a:txBody>
                    <a:bodyPr/>
                    <a:lstStyle/>
                    <a:p>
                      <a:pPr marL="0" marR="0" algn="ctr">
                        <a:lnSpc>
                          <a:spcPct val="115000"/>
                        </a:lnSpc>
                        <a:spcBef>
                          <a:spcPts val="0"/>
                        </a:spcBef>
                        <a:spcAft>
                          <a:spcPts val="0"/>
                        </a:spcAft>
                      </a:pPr>
                      <a:r>
                        <a:rPr lang="en-US" sz="1600" b="1">
                          <a:solidFill>
                            <a:schemeClr val="bg1"/>
                          </a:solidFill>
                          <a:latin typeface="+mj-lt"/>
                          <a:ea typeface="Times New Roman"/>
                          <a:cs typeface="Times New Roman"/>
                        </a:rPr>
                        <a:t>Sr.No</a:t>
                      </a:r>
                      <a:endParaRPr lang="en-US" sz="1600">
                        <a:solidFill>
                          <a:schemeClr val="bg1"/>
                        </a:solidFill>
                        <a:latin typeface="+mj-lt"/>
                        <a:ea typeface="Times New Roman"/>
                        <a:cs typeface="Mangal"/>
                      </a:endParaRPr>
                    </a:p>
                  </a:txBody>
                  <a:tcPr marL="68580" marR="68580" marT="0" marB="0" anchor="ctr">
                    <a:solidFill>
                      <a:schemeClr val="tx1">
                        <a:lumMod val="65000"/>
                        <a:lumOff val="35000"/>
                      </a:schemeClr>
                    </a:solidFill>
                  </a:tcPr>
                </a:tc>
                <a:tc>
                  <a:txBody>
                    <a:bodyPr/>
                    <a:lstStyle/>
                    <a:p>
                      <a:pPr marL="0" marR="0" algn="ctr">
                        <a:lnSpc>
                          <a:spcPct val="115000"/>
                        </a:lnSpc>
                        <a:spcBef>
                          <a:spcPts val="0"/>
                        </a:spcBef>
                        <a:spcAft>
                          <a:spcPts val="0"/>
                        </a:spcAft>
                      </a:pPr>
                      <a:r>
                        <a:rPr lang="en-US" sz="1600" b="1">
                          <a:solidFill>
                            <a:schemeClr val="bg1"/>
                          </a:solidFill>
                          <a:latin typeface="+mj-lt"/>
                          <a:ea typeface="Times New Roman"/>
                          <a:cs typeface="Times New Roman"/>
                        </a:rPr>
                        <a:t>Branch</a:t>
                      </a:r>
                      <a:endParaRPr lang="en-US" sz="1600">
                        <a:solidFill>
                          <a:schemeClr val="bg1"/>
                        </a:solidFill>
                        <a:latin typeface="+mj-lt"/>
                        <a:ea typeface="Times New Roman"/>
                        <a:cs typeface="Mangal"/>
                      </a:endParaRPr>
                    </a:p>
                  </a:txBody>
                  <a:tcPr marL="68580" marR="68580" marT="0" marB="0" anchor="ctr">
                    <a:solidFill>
                      <a:schemeClr val="tx1">
                        <a:lumMod val="65000"/>
                        <a:lumOff val="35000"/>
                      </a:schemeClr>
                    </a:solidFill>
                  </a:tcPr>
                </a:tc>
                <a:tc>
                  <a:txBody>
                    <a:bodyPr/>
                    <a:lstStyle/>
                    <a:p>
                      <a:pPr marL="0" marR="0" algn="ctr">
                        <a:lnSpc>
                          <a:spcPct val="115000"/>
                        </a:lnSpc>
                        <a:spcBef>
                          <a:spcPts val="0"/>
                        </a:spcBef>
                        <a:spcAft>
                          <a:spcPts val="0"/>
                        </a:spcAft>
                      </a:pPr>
                      <a:r>
                        <a:rPr lang="en-US" sz="1600" b="1">
                          <a:solidFill>
                            <a:schemeClr val="bg1"/>
                          </a:solidFill>
                          <a:latin typeface="+mj-lt"/>
                          <a:ea typeface="Times New Roman"/>
                          <a:cs typeface="Times New Roman"/>
                        </a:rPr>
                        <a:t>Total no. Of Employees</a:t>
                      </a:r>
                      <a:endParaRPr lang="en-US" sz="1600">
                        <a:solidFill>
                          <a:schemeClr val="bg1"/>
                        </a:solidFill>
                        <a:latin typeface="+mj-lt"/>
                        <a:ea typeface="Times New Roman"/>
                        <a:cs typeface="Mangal"/>
                      </a:endParaRPr>
                    </a:p>
                  </a:txBody>
                  <a:tcPr marL="68580" marR="68580" marT="0" marB="0" anchor="ctr">
                    <a:solidFill>
                      <a:schemeClr val="tx1">
                        <a:lumMod val="65000"/>
                        <a:lumOff val="35000"/>
                      </a:schemeClr>
                    </a:solidFill>
                  </a:tcPr>
                </a:tc>
                <a:tc>
                  <a:txBody>
                    <a:bodyPr/>
                    <a:lstStyle/>
                    <a:p>
                      <a:pPr marL="0" marR="0" algn="ctr">
                        <a:lnSpc>
                          <a:spcPct val="115000"/>
                        </a:lnSpc>
                        <a:spcBef>
                          <a:spcPts val="0"/>
                        </a:spcBef>
                        <a:spcAft>
                          <a:spcPts val="0"/>
                        </a:spcAft>
                      </a:pPr>
                      <a:r>
                        <a:rPr lang="en-US" sz="1600" b="1">
                          <a:solidFill>
                            <a:schemeClr val="bg1"/>
                          </a:solidFill>
                          <a:latin typeface="+mj-lt"/>
                          <a:ea typeface="Times New Roman"/>
                          <a:cs typeface="Times New Roman"/>
                        </a:rPr>
                        <a:t>Managerial Personals</a:t>
                      </a:r>
                      <a:endParaRPr lang="en-US" sz="1600">
                        <a:solidFill>
                          <a:schemeClr val="bg1"/>
                        </a:solidFill>
                        <a:latin typeface="+mj-lt"/>
                        <a:ea typeface="Times New Roman"/>
                        <a:cs typeface="Mangal"/>
                      </a:endParaRPr>
                    </a:p>
                  </a:txBody>
                  <a:tcPr marL="68580" marR="68580" marT="0" marB="0" anchor="ctr">
                    <a:solidFill>
                      <a:schemeClr val="tx1">
                        <a:lumMod val="65000"/>
                        <a:lumOff val="35000"/>
                      </a:schemeClr>
                    </a:solidFill>
                  </a:tcPr>
                </a:tc>
              </a:tr>
              <a:tr h="472090">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1</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Pune</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2234</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30</a:t>
                      </a:r>
                      <a:endParaRPr lang="en-US" sz="1600">
                        <a:latin typeface="+mj-lt"/>
                        <a:ea typeface="Times New Roman"/>
                        <a:cs typeface="Mangal"/>
                      </a:endParaRPr>
                    </a:p>
                  </a:txBody>
                  <a:tcPr marL="68580" marR="68580" marT="0" marB="0" anchor="ctr"/>
                </a:tc>
              </a:tr>
              <a:tr h="453996">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2</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Ahmadnagar</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912</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7</a:t>
                      </a:r>
                      <a:endParaRPr lang="en-US" sz="1600">
                        <a:latin typeface="+mj-lt"/>
                        <a:ea typeface="Times New Roman"/>
                        <a:cs typeface="Mangal"/>
                      </a:endParaRPr>
                    </a:p>
                  </a:txBody>
                  <a:tcPr marL="68580" marR="68580" marT="0" marB="0" anchor="ctr"/>
                </a:tc>
              </a:tr>
              <a:tr h="370840">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3</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Sangli</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80</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3</a:t>
                      </a:r>
                      <a:endParaRPr lang="en-US" sz="1600">
                        <a:latin typeface="+mj-lt"/>
                        <a:ea typeface="Times New Roman"/>
                        <a:cs typeface="Mangal"/>
                      </a:endParaRPr>
                    </a:p>
                  </a:txBody>
                  <a:tcPr marL="68580" marR="68580" marT="0" marB="0" anchor="ctr"/>
                </a:tc>
              </a:tr>
              <a:tr h="370840">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4</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Kolhapur</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350</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5</a:t>
                      </a:r>
                      <a:endParaRPr lang="en-US" sz="1600">
                        <a:latin typeface="+mj-lt"/>
                        <a:ea typeface="Times New Roman"/>
                        <a:cs typeface="Mangal"/>
                      </a:endParaRPr>
                    </a:p>
                  </a:txBody>
                  <a:tcPr marL="68580" marR="68580" marT="0" marB="0" anchor="ctr"/>
                </a:tc>
              </a:tr>
              <a:tr h="370840">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5</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Dhule- Nandurbar</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400</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4</a:t>
                      </a:r>
                      <a:endParaRPr lang="en-US" sz="1600">
                        <a:latin typeface="+mj-lt"/>
                        <a:ea typeface="Times New Roman"/>
                        <a:cs typeface="Mangal"/>
                      </a:endParaRPr>
                    </a:p>
                  </a:txBody>
                  <a:tcPr marL="68580" marR="68580" marT="0" marB="0" anchor="ctr"/>
                </a:tc>
              </a:tr>
              <a:tr h="370840">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6</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Nashik</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120</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2</a:t>
                      </a:r>
                      <a:endParaRPr lang="en-US" sz="1600">
                        <a:latin typeface="+mj-lt"/>
                        <a:ea typeface="Times New Roman"/>
                        <a:cs typeface="Mangal"/>
                      </a:endParaRPr>
                    </a:p>
                  </a:txBody>
                  <a:tcPr marL="68580" marR="68580" marT="0" marB="0" anchor="ctr"/>
                </a:tc>
              </a:tr>
              <a:tr h="370840">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7</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Shirdi</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700</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5</a:t>
                      </a:r>
                      <a:endParaRPr lang="en-US" sz="1600">
                        <a:latin typeface="+mj-lt"/>
                        <a:ea typeface="Times New Roman"/>
                        <a:cs typeface="Mangal"/>
                      </a:endParaRPr>
                    </a:p>
                  </a:txBody>
                  <a:tcPr marL="68580" marR="68580" marT="0" marB="0" anchor="ctr"/>
                </a:tc>
              </a:tr>
              <a:tr h="370840">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8</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Chakan</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30</a:t>
                      </a:r>
                      <a:endParaRPr lang="en-US" sz="1600">
                        <a:latin typeface="+mj-lt"/>
                        <a:ea typeface="Times New Roman"/>
                        <a:cs typeface="Mangal"/>
                      </a:endParaRPr>
                    </a:p>
                  </a:txBody>
                  <a:tcPr marL="68580" marR="68580" marT="0" marB="0" anchor="ctr"/>
                </a:tc>
                <a:tc>
                  <a:txBody>
                    <a:bodyPr/>
                    <a:lstStyle/>
                    <a:p>
                      <a:pPr marL="0" marR="0" algn="ctr">
                        <a:lnSpc>
                          <a:spcPct val="150000"/>
                        </a:lnSpc>
                        <a:spcBef>
                          <a:spcPts val="0"/>
                        </a:spcBef>
                        <a:spcAft>
                          <a:spcPts val="0"/>
                        </a:spcAft>
                      </a:pPr>
                      <a:r>
                        <a:rPr lang="en-US" sz="1600">
                          <a:solidFill>
                            <a:srgbClr val="000000"/>
                          </a:solidFill>
                          <a:latin typeface="+mj-lt"/>
                          <a:ea typeface="Times New Roman"/>
                          <a:cs typeface="Times New Roman"/>
                        </a:rPr>
                        <a:t>1</a:t>
                      </a:r>
                      <a:endParaRPr lang="en-US" sz="1600">
                        <a:latin typeface="+mj-lt"/>
                        <a:ea typeface="Times New Roman"/>
                        <a:cs typeface="Mangal"/>
                      </a:endParaRPr>
                    </a:p>
                  </a:txBody>
                  <a:tcPr marL="68580" marR="68580" marT="0" marB="0" anchor="ctr"/>
                </a:tc>
              </a:tr>
            </a:tbl>
          </a:graphicData>
        </a:graphic>
      </p:graphicFrame>
      <p:pic>
        <p:nvPicPr>
          <p:cNvPr id="9"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pic>
        <p:nvPicPr>
          <p:cNvPr id="7" name="Picture 6"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cxnSp>
        <p:nvCxnSpPr>
          <p:cNvPr id="8" name="Straight Connector 7"/>
          <p:cNvCxnSpPr/>
          <p:nvPr/>
        </p:nvCxnSpPr>
        <p:spPr>
          <a:xfrm rot="5400000">
            <a:off x="1106463" y="1106471"/>
            <a:ext cx="357190"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sp>
        <p:nvSpPr>
          <p:cNvPr id="6" name="TextBox 5"/>
          <p:cNvSpPr txBox="1"/>
          <p:nvPr/>
        </p:nvSpPr>
        <p:spPr>
          <a:xfrm>
            <a:off x="714348" y="428604"/>
            <a:ext cx="4500594" cy="461665"/>
          </a:xfrm>
          <a:prstGeom prst="rect">
            <a:avLst/>
          </a:prstGeom>
          <a:noFill/>
        </p:spPr>
        <p:txBody>
          <a:bodyPr wrap="square" rtlCol="0">
            <a:spAutoFit/>
          </a:bodyPr>
          <a:lstStyle/>
          <a:p>
            <a:r>
              <a:rPr lang="en-US" sz="2400" b="1" smtClean="0">
                <a:solidFill>
                  <a:srgbClr val="C00000"/>
                </a:solidFill>
              </a:rPr>
              <a:t>Present and Past Clientel List</a:t>
            </a:r>
            <a:endParaRPr lang="en-US" sz="2400" b="1" i="1">
              <a:solidFill>
                <a:srgbClr val="C00000"/>
              </a:solidFill>
            </a:endParaRPr>
          </a:p>
        </p:txBody>
      </p:sp>
      <p:sp>
        <p:nvSpPr>
          <p:cNvPr id="7" name="TextBox 6"/>
          <p:cNvSpPr txBox="1"/>
          <p:nvPr/>
        </p:nvSpPr>
        <p:spPr>
          <a:xfrm>
            <a:off x="714348" y="1071546"/>
            <a:ext cx="6500858" cy="369332"/>
          </a:xfrm>
          <a:prstGeom prst="rect">
            <a:avLst/>
          </a:prstGeom>
          <a:noFill/>
        </p:spPr>
        <p:txBody>
          <a:bodyPr wrap="square" rtlCol="0">
            <a:spAutoFit/>
          </a:bodyPr>
          <a:lstStyle/>
          <a:p>
            <a:r>
              <a:rPr lang="en-US" b="1" smtClean="0">
                <a:solidFill>
                  <a:schemeClr val="tx1">
                    <a:lumMod val="75000"/>
                    <a:lumOff val="25000"/>
                  </a:schemeClr>
                </a:solidFill>
              </a:rPr>
              <a:t>Central, State &amp; Semi Government Organsations</a:t>
            </a:r>
            <a:endParaRPr lang="en-US" b="1" i="1">
              <a:solidFill>
                <a:schemeClr val="tx1">
                  <a:lumMod val="75000"/>
                  <a:lumOff val="25000"/>
                </a:schemeClr>
              </a:solidFill>
            </a:endParaRPr>
          </a:p>
        </p:txBody>
      </p:sp>
      <p:pic>
        <p:nvPicPr>
          <p:cNvPr id="9" name="Picture 8"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cxnSp>
        <p:nvCxnSpPr>
          <p:cNvPr id="10" name="Straight Connector 9"/>
          <p:cNvCxnSpPr/>
          <p:nvPr/>
        </p:nvCxnSpPr>
        <p:spPr>
          <a:xfrm rot="5400000">
            <a:off x="393671" y="677843"/>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16386" name="Picture 2" descr="D:\01 Corporate\Rakshak Group\PPT\PNG\Client List 1.png"/>
          <p:cNvPicPr>
            <a:picLocks noChangeAspect="1" noChangeArrowheads="1"/>
          </p:cNvPicPr>
          <p:nvPr/>
        </p:nvPicPr>
        <p:blipFill>
          <a:blip r:embed="rId4" cstate="print"/>
          <a:srcRect/>
          <a:stretch>
            <a:fillRect/>
          </a:stretch>
        </p:blipFill>
        <p:spPr bwMode="auto">
          <a:xfrm>
            <a:off x="619125" y="1714488"/>
            <a:ext cx="7904163" cy="467836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0"/>
                            </p:stCondLst>
                            <p:childTnLst>
                              <p:par>
                                <p:cTn id="11" presetID="3" presetClass="entr" presetSubtype="10" fill="hold" nodeType="after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blinds(horizontal)">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00166" y="656468"/>
            <a:ext cx="4500594" cy="461665"/>
          </a:xfrm>
          <a:prstGeom prst="rect">
            <a:avLst/>
          </a:prstGeom>
          <a:noFill/>
        </p:spPr>
        <p:txBody>
          <a:bodyPr wrap="square" rtlCol="0">
            <a:spAutoFit/>
          </a:bodyPr>
          <a:lstStyle/>
          <a:p>
            <a:r>
              <a:rPr lang="en-US" sz="2400" b="1" smtClean="0">
                <a:solidFill>
                  <a:srgbClr val="C00000"/>
                </a:solidFill>
              </a:rPr>
              <a:t>Scope of Work</a:t>
            </a:r>
            <a:endParaRPr lang="en-US" sz="2400" b="1" i="1">
              <a:solidFill>
                <a:srgbClr val="C00000"/>
              </a:solidFill>
            </a:endParaRPr>
          </a:p>
        </p:txBody>
      </p:sp>
      <p:sp>
        <p:nvSpPr>
          <p:cNvPr id="5" name="TextBox 4"/>
          <p:cNvSpPr txBox="1"/>
          <p:nvPr/>
        </p:nvSpPr>
        <p:spPr>
          <a:xfrm>
            <a:off x="1500166" y="1311552"/>
            <a:ext cx="6500858" cy="4770537"/>
          </a:xfrm>
          <a:prstGeom prst="rect">
            <a:avLst/>
          </a:prstGeom>
          <a:noFill/>
        </p:spPr>
        <p:txBody>
          <a:bodyPr wrap="square" rtlCol="0">
            <a:spAutoFit/>
          </a:bodyPr>
          <a:lstStyle/>
          <a:p>
            <a:r>
              <a:rPr lang="en-US" sz="1600" smtClean="0"/>
              <a:t>Rakshak Group has grown from a family owned residential security firm to full spectrum offering a variety of services to residential, commercial and industrial customers alike. Rakshak group has successfully spread its roots and proved its excellence in different businesses like Rakshak Security Force offering security personnel for many government, semi government, education, manufacturing plants, corporate offices and housing societies. Rakshak Fitness Centre Gym, Body building and yoga centre. Gajakala Charitable Trust was founded in the year 2010. The trust manifesto was to help poor and downtrodden children of the society, by adopting them and providing with basic necessities like food, clothing, shelter and education. Thus a small beginning in the year 2005 has now been transformed into a strong enterprise that provides shelter and nourishment to lives of many people.</a:t>
            </a:r>
          </a:p>
          <a:p>
            <a:endParaRPr lang="en-US" sz="1600" smtClean="0"/>
          </a:p>
          <a:p>
            <a:r>
              <a:rPr lang="en-US" sz="1600" smtClean="0"/>
              <a:t>Rakshak Infotech Pvt Ltd Established in 2015. Having an experienced team of software developers who are extremely motivated professionals committed to develop applications as well as provide maintenance for start-ups as well as big enterprises. We also provide mobile application development services.</a:t>
            </a:r>
          </a:p>
        </p:txBody>
      </p:sp>
      <p:pic>
        <p:nvPicPr>
          <p:cNvPr id="6"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cxnSp>
        <p:nvCxnSpPr>
          <p:cNvPr id="7" name="Straight Connector 6"/>
          <p:cNvCxnSpPr/>
          <p:nvPr/>
        </p:nvCxnSpPr>
        <p:spPr>
          <a:xfrm rot="5400000">
            <a:off x="1249339" y="917849"/>
            <a:ext cx="357190"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pic>
        <p:nvPicPr>
          <p:cNvPr id="15361" name="Picture 1" descr="D:\01 Corporate\Rakshak Group\PPT\PNG\Client List 2.png"/>
          <p:cNvPicPr>
            <a:picLocks noChangeAspect="1" noChangeArrowheads="1"/>
          </p:cNvPicPr>
          <p:nvPr/>
        </p:nvPicPr>
        <p:blipFill>
          <a:blip r:embed="rId3" cstate="print"/>
          <a:srcRect/>
          <a:stretch>
            <a:fillRect/>
          </a:stretch>
        </p:blipFill>
        <p:spPr bwMode="auto">
          <a:xfrm>
            <a:off x="625475" y="633413"/>
            <a:ext cx="7891463" cy="55895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blinds(horizontal)">
                                      <p:cBhvr>
                                        <p:cTn id="7" dur="5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pic>
        <p:nvPicPr>
          <p:cNvPr id="14337" name="Picture 1" descr="D:\01 Corporate\Rakshak Group\PPT\PNG\Client List 3.png"/>
          <p:cNvPicPr>
            <a:picLocks noChangeAspect="1" noChangeArrowheads="1"/>
          </p:cNvPicPr>
          <p:nvPr/>
        </p:nvPicPr>
        <p:blipFill>
          <a:blip r:embed="rId3" cstate="print"/>
          <a:srcRect/>
          <a:stretch>
            <a:fillRect/>
          </a:stretch>
        </p:blipFill>
        <p:spPr bwMode="auto">
          <a:xfrm>
            <a:off x="642938" y="444500"/>
            <a:ext cx="7858125" cy="5967413"/>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4337"/>
                                        </p:tgtEl>
                                        <p:attrNameLst>
                                          <p:attrName>style.visibility</p:attrName>
                                        </p:attrNameLst>
                                      </p:cBhvr>
                                      <p:to>
                                        <p:strVal val="visible"/>
                                      </p:to>
                                    </p:set>
                                    <p:animEffect transition="in" filter="blinds(horizontal)">
                                      <p:cBhvr>
                                        <p:cTn id="7" dur="500"/>
                                        <p:tgtEl>
                                          <p:spTgt spid="1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01 Corporate\Rakshak Group\PPT\ref\PPT -Rakshak\PPT -Rakshak\Shop Act.jpg"/>
          <p:cNvPicPr>
            <a:picLocks noChangeAspect="1" noChangeArrowheads="1"/>
          </p:cNvPicPr>
          <p:nvPr/>
        </p:nvPicPr>
        <p:blipFill>
          <a:blip r:embed="rId2" cstate="print"/>
          <a:srcRect/>
          <a:stretch>
            <a:fillRect/>
          </a:stretch>
        </p:blipFill>
        <p:spPr bwMode="auto">
          <a:xfrm>
            <a:off x="2609454" y="159195"/>
            <a:ext cx="4462876" cy="6403776"/>
          </a:xfrm>
          <a:prstGeom prst="rect">
            <a:avLst/>
          </a:prstGeom>
          <a:noFill/>
        </p:spPr>
      </p:pic>
      <p:sp>
        <p:nvSpPr>
          <p:cNvPr id="5" name="TextBox 4"/>
          <p:cNvSpPr txBox="1"/>
          <p:nvPr/>
        </p:nvSpPr>
        <p:spPr>
          <a:xfrm>
            <a:off x="428596" y="214290"/>
            <a:ext cx="6357982" cy="369332"/>
          </a:xfrm>
          <a:prstGeom prst="rect">
            <a:avLst/>
          </a:prstGeom>
          <a:noFill/>
        </p:spPr>
        <p:txBody>
          <a:bodyPr wrap="square" rtlCol="0">
            <a:spAutoFit/>
          </a:bodyPr>
          <a:lstStyle/>
          <a:p>
            <a:r>
              <a:rPr lang="en-US" b="1" smtClean="0">
                <a:solidFill>
                  <a:schemeClr val="accent2"/>
                </a:solidFill>
              </a:rPr>
              <a:t>Shop Act License</a:t>
            </a:r>
            <a:endParaRPr lang="en-US" b="1" i="1">
              <a:solidFill>
                <a:schemeClr val="accent2"/>
              </a:solidFill>
            </a:endParaRPr>
          </a:p>
        </p:txBody>
      </p:sp>
      <p:pic>
        <p:nvPicPr>
          <p:cNvPr id="9"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6" name="Picture 5"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1 Corporate\Rakshak Group\PPT\ref\PPT -Rakshak\PPT -Rakshak\Company Incorporation.jpg"/>
          <p:cNvPicPr>
            <a:picLocks noChangeAspect="1" noChangeArrowheads="1"/>
          </p:cNvPicPr>
          <p:nvPr/>
        </p:nvPicPr>
        <p:blipFill>
          <a:blip r:embed="rId2" cstate="print"/>
          <a:srcRect/>
          <a:stretch>
            <a:fillRect/>
          </a:stretch>
        </p:blipFill>
        <p:spPr bwMode="auto">
          <a:xfrm>
            <a:off x="2729363" y="428604"/>
            <a:ext cx="4700157" cy="6000791"/>
          </a:xfrm>
          <a:prstGeom prst="rect">
            <a:avLst/>
          </a:prstGeom>
          <a:noFill/>
        </p:spPr>
      </p:pic>
      <p:sp>
        <p:nvSpPr>
          <p:cNvPr id="5" name="TextBox 4"/>
          <p:cNvSpPr txBox="1"/>
          <p:nvPr/>
        </p:nvSpPr>
        <p:spPr>
          <a:xfrm>
            <a:off x="500034" y="428604"/>
            <a:ext cx="8643966" cy="369332"/>
          </a:xfrm>
          <a:prstGeom prst="rect">
            <a:avLst/>
          </a:prstGeom>
          <a:noFill/>
        </p:spPr>
        <p:txBody>
          <a:bodyPr wrap="square" rtlCol="0">
            <a:spAutoFit/>
          </a:bodyPr>
          <a:lstStyle/>
          <a:p>
            <a:r>
              <a:rPr lang="en-US" b="1" smtClean="0">
                <a:solidFill>
                  <a:schemeClr val="accent2"/>
                </a:solidFill>
              </a:rPr>
              <a:t>Company Incorporation</a:t>
            </a:r>
            <a:endParaRPr lang="en-US" b="1" i="1">
              <a:solidFill>
                <a:schemeClr val="accent2"/>
              </a:solidFill>
            </a:endParaRPr>
          </a:p>
        </p:txBody>
      </p:sp>
      <p:pic>
        <p:nvPicPr>
          <p:cNvPr id="7" name="Picture 6" descr="D:\01 Corporate\Rakshak Group\PPT\logo-01-01.png"/>
          <p:cNvPicPr>
            <a:picLocks noChangeAspect="1" noChangeArrowheads="1"/>
          </p:cNvPicPr>
          <p:nvPr/>
        </p:nvPicPr>
        <p:blipFill>
          <a:blip r:embed="rId3" cstate="print"/>
          <a:srcRect/>
          <a:stretch>
            <a:fillRect/>
          </a:stretch>
        </p:blipFill>
        <p:spPr bwMode="auto">
          <a:xfrm>
            <a:off x="8198474" y="71414"/>
            <a:ext cx="945558" cy="1055953"/>
          </a:xfrm>
          <a:prstGeom prst="rect">
            <a:avLst/>
          </a:prstGeom>
          <a:noFill/>
        </p:spPr>
      </p:pic>
      <p:pic>
        <p:nvPicPr>
          <p:cNvPr id="9"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01 Corporate\Rakshak Group\PPT\New Folder (2)\pan.jpg"/>
          <p:cNvPicPr>
            <a:picLocks noChangeAspect="1" noChangeArrowheads="1"/>
          </p:cNvPicPr>
          <p:nvPr/>
        </p:nvPicPr>
        <p:blipFill>
          <a:blip r:embed="rId2" cstate="print"/>
          <a:srcRect/>
          <a:stretch>
            <a:fillRect/>
          </a:stretch>
        </p:blipFill>
        <p:spPr bwMode="auto">
          <a:xfrm>
            <a:off x="2889250" y="2217738"/>
            <a:ext cx="3365500" cy="2422525"/>
          </a:xfrm>
          <a:prstGeom prst="rect">
            <a:avLst/>
          </a:prstGeom>
          <a:noFill/>
        </p:spPr>
      </p:pic>
      <p:sp>
        <p:nvSpPr>
          <p:cNvPr id="5" name="TextBox 4"/>
          <p:cNvSpPr txBox="1"/>
          <p:nvPr/>
        </p:nvSpPr>
        <p:spPr>
          <a:xfrm>
            <a:off x="2285984" y="285728"/>
            <a:ext cx="4500594" cy="369332"/>
          </a:xfrm>
          <a:prstGeom prst="rect">
            <a:avLst/>
          </a:prstGeom>
          <a:noFill/>
        </p:spPr>
        <p:txBody>
          <a:bodyPr wrap="square" rtlCol="0">
            <a:spAutoFit/>
          </a:bodyPr>
          <a:lstStyle/>
          <a:p>
            <a:pPr algn="ctr"/>
            <a:r>
              <a:rPr lang="en-US" b="1" smtClean="0">
                <a:solidFill>
                  <a:schemeClr val="accent2"/>
                </a:solidFill>
              </a:rPr>
              <a:t>PAN CARD</a:t>
            </a:r>
            <a:endParaRPr lang="en-US" b="1" i="1">
              <a:solidFill>
                <a:schemeClr val="accent2"/>
              </a:solidFill>
            </a:endParaRPr>
          </a:p>
        </p:txBody>
      </p:sp>
      <p:pic>
        <p:nvPicPr>
          <p:cNvPr id="7" name="Picture 6" descr="D:\01 Corporate\Rakshak Group\PPT\logo-01-01.png"/>
          <p:cNvPicPr>
            <a:picLocks noChangeAspect="1" noChangeArrowheads="1"/>
          </p:cNvPicPr>
          <p:nvPr/>
        </p:nvPicPr>
        <p:blipFill>
          <a:blip r:embed="rId3" cstate="print"/>
          <a:srcRect/>
          <a:stretch>
            <a:fillRect/>
          </a:stretch>
        </p:blipFill>
        <p:spPr bwMode="auto">
          <a:xfrm>
            <a:off x="8198474" y="71414"/>
            <a:ext cx="945558" cy="1055953"/>
          </a:xfrm>
          <a:prstGeom prst="rect">
            <a:avLst/>
          </a:prstGeom>
          <a:noFill/>
        </p:spPr>
      </p:pic>
      <p:pic>
        <p:nvPicPr>
          <p:cNvPr id="9"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01 Corporate\Rakshak Group\PPT\ref\PPT -Rakshak\PPT -Rakshak\NEW ISO CERTIFICATE.jpg"/>
          <p:cNvPicPr>
            <a:picLocks noChangeAspect="1" noChangeArrowheads="1"/>
          </p:cNvPicPr>
          <p:nvPr/>
        </p:nvPicPr>
        <p:blipFill>
          <a:blip r:embed="rId2" cstate="print"/>
          <a:srcRect/>
          <a:stretch>
            <a:fillRect/>
          </a:stretch>
        </p:blipFill>
        <p:spPr bwMode="auto">
          <a:xfrm>
            <a:off x="2670559" y="285729"/>
            <a:ext cx="4330333" cy="6072230"/>
          </a:xfrm>
          <a:prstGeom prst="rect">
            <a:avLst/>
          </a:prstGeom>
          <a:noFill/>
        </p:spPr>
      </p:pic>
      <p:sp>
        <p:nvSpPr>
          <p:cNvPr id="5" name="TextBox 4"/>
          <p:cNvSpPr txBox="1"/>
          <p:nvPr/>
        </p:nvSpPr>
        <p:spPr>
          <a:xfrm>
            <a:off x="571472" y="285728"/>
            <a:ext cx="6215106" cy="369332"/>
          </a:xfrm>
          <a:prstGeom prst="rect">
            <a:avLst/>
          </a:prstGeom>
          <a:noFill/>
        </p:spPr>
        <p:txBody>
          <a:bodyPr wrap="square" rtlCol="0">
            <a:spAutoFit/>
          </a:bodyPr>
          <a:lstStyle/>
          <a:p>
            <a:r>
              <a:rPr lang="en-US" b="1" smtClean="0">
                <a:solidFill>
                  <a:schemeClr val="accent2"/>
                </a:solidFill>
              </a:rPr>
              <a:t>ISO Certificate</a:t>
            </a:r>
            <a:endParaRPr lang="en-US" b="1" i="1">
              <a:solidFill>
                <a:schemeClr val="accent2"/>
              </a:solidFill>
            </a:endParaRPr>
          </a:p>
        </p:txBody>
      </p:sp>
      <p:pic>
        <p:nvPicPr>
          <p:cNvPr id="7" name="Picture 6" descr="D:\01 Corporate\Rakshak Group\PPT\logo-01-01.png"/>
          <p:cNvPicPr>
            <a:picLocks noChangeAspect="1" noChangeArrowheads="1"/>
          </p:cNvPicPr>
          <p:nvPr/>
        </p:nvPicPr>
        <p:blipFill>
          <a:blip r:embed="rId3" cstate="print"/>
          <a:srcRect/>
          <a:stretch>
            <a:fillRect/>
          </a:stretch>
        </p:blipFill>
        <p:spPr bwMode="auto">
          <a:xfrm>
            <a:off x="8198474" y="71414"/>
            <a:ext cx="945558" cy="1055953"/>
          </a:xfrm>
          <a:prstGeom prst="rect">
            <a:avLst/>
          </a:prstGeom>
          <a:noFill/>
        </p:spPr>
      </p:pic>
      <p:pic>
        <p:nvPicPr>
          <p:cNvPr id="9"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01 Corporate\Rakshak Group\PPT\ref\PPT -Rakshak\PPT -Rakshak\labour licence1.jpg"/>
          <p:cNvPicPr>
            <a:picLocks noChangeAspect="1" noChangeArrowheads="1"/>
          </p:cNvPicPr>
          <p:nvPr/>
        </p:nvPicPr>
        <p:blipFill>
          <a:blip r:embed="rId2" cstate="print"/>
          <a:srcRect/>
          <a:stretch>
            <a:fillRect/>
          </a:stretch>
        </p:blipFill>
        <p:spPr bwMode="auto">
          <a:xfrm>
            <a:off x="-25355" y="285728"/>
            <a:ext cx="4680000" cy="6135162"/>
          </a:xfrm>
          <a:prstGeom prst="rect">
            <a:avLst/>
          </a:prstGeom>
          <a:noFill/>
        </p:spPr>
      </p:pic>
      <p:pic>
        <p:nvPicPr>
          <p:cNvPr id="5123" name="Picture 3" descr="D:\01 Corporate\Rakshak Group\PPT\ref\PPT -Rakshak\PPT -Rakshak\LABOUR LICENCE BRT 002.jpg"/>
          <p:cNvPicPr>
            <a:picLocks noChangeAspect="1" noChangeArrowheads="1"/>
          </p:cNvPicPr>
          <p:nvPr/>
        </p:nvPicPr>
        <p:blipFill>
          <a:blip r:embed="rId3" cstate="print"/>
          <a:srcRect l="3776" b="3529"/>
          <a:stretch>
            <a:fillRect/>
          </a:stretch>
        </p:blipFill>
        <p:spPr bwMode="auto">
          <a:xfrm>
            <a:off x="4572000" y="285728"/>
            <a:ext cx="4286280" cy="5857916"/>
          </a:xfrm>
          <a:prstGeom prst="rect">
            <a:avLst/>
          </a:prstGeom>
          <a:noFill/>
        </p:spPr>
      </p:pic>
      <p:sp>
        <p:nvSpPr>
          <p:cNvPr id="6" name="TextBox 5"/>
          <p:cNvSpPr txBox="1"/>
          <p:nvPr/>
        </p:nvSpPr>
        <p:spPr>
          <a:xfrm>
            <a:off x="2285984" y="142852"/>
            <a:ext cx="4500594" cy="369332"/>
          </a:xfrm>
          <a:prstGeom prst="rect">
            <a:avLst/>
          </a:prstGeom>
          <a:noFill/>
        </p:spPr>
        <p:txBody>
          <a:bodyPr wrap="square" rtlCol="0">
            <a:spAutoFit/>
          </a:bodyPr>
          <a:lstStyle/>
          <a:p>
            <a:pPr algn="ctr"/>
            <a:r>
              <a:rPr lang="en-US" b="1" smtClean="0">
                <a:solidFill>
                  <a:schemeClr val="accent2"/>
                </a:solidFill>
              </a:rPr>
              <a:t>Labour Licence</a:t>
            </a:r>
          </a:p>
        </p:txBody>
      </p:sp>
      <p:pic>
        <p:nvPicPr>
          <p:cNvPr id="8" name="Picture 7" descr="D:\01 Corporate\Rakshak Group\PPT\logo-01-01.png"/>
          <p:cNvPicPr>
            <a:picLocks noChangeAspect="1" noChangeArrowheads="1"/>
          </p:cNvPicPr>
          <p:nvPr/>
        </p:nvPicPr>
        <p:blipFill>
          <a:blip r:embed="rId4" cstate="print"/>
          <a:srcRect/>
          <a:stretch>
            <a:fillRect/>
          </a:stretch>
        </p:blipFill>
        <p:spPr bwMode="auto">
          <a:xfrm>
            <a:off x="8198474" y="71414"/>
            <a:ext cx="945558" cy="1055953"/>
          </a:xfrm>
          <a:prstGeom prst="rect">
            <a:avLst/>
          </a:prstGeom>
          <a:noFill/>
        </p:spPr>
      </p:pic>
      <p:pic>
        <p:nvPicPr>
          <p:cNvPr id="10" name="Picture 4" descr="D:\01 Corporate\Rakshak Group\PPT\patti-02-02.jpg"/>
          <p:cNvPicPr>
            <a:picLocks noChangeAspect="1" noChangeArrowheads="1"/>
          </p:cNvPicPr>
          <p:nvPr/>
        </p:nvPicPr>
        <p:blipFill>
          <a:blip r:embed="rId5" cstate="print"/>
          <a:srcRect/>
          <a:stretch>
            <a:fillRect/>
          </a:stretch>
        </p:blipFill>
        <p:spPr bwMode="auto">
          <a:xfrm>
            <a:off x="0" y="6550025"/>
            <a:ext cx="9144000" cy="307975"/>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0034" y="487900"/>
            <a:ext cx="4500594" cy="369332"/>
          </a:xfrm>
          <a:prstGeom prst="rect">
            <a:avLst/>
          </a:prstGeom>
          <a:noFill/>
        </p:spPr>
        <p:txBody>
          <a:bodyPr wrap="square" rtlCol="0">
            <a:spAutoFit/>
          </a:bodyPr>
          <a:lstStyle/>
          <a:p>
            <a:r>
              <a:rPr lang="en-US" b="1" smtClean="0">
                <a:solidFill>
                  <a:schemeClr val="accent2"/>
                </a:solidFill>
              </a:rPr>
              <a:t>PASARA</a:t>
            </a:r>
            <a:endParaRPr lang="en-US" b="1" i="1">
              <a:solidFill>
                <a:schemeClr val="accent2"/>
              </a:solidFill>
            </a:endParaRPr>
          </a:p>
        </p:txBody>
      </p:sp>
      <p:pic>
        <p:nvPicPr>
          <p:cNvPr id="7" name="Picture 6" descr="D:\01 Corporate\Rakshak Group\PPT\logo-01-01.png"/>
          <p:cNvPicPr>
            <a:picLocks noChangeAspect="1" noChangeArrowheads="1"/>
          </p:cNvPicPr>
          <p:nvPr/>
        </p:nvPicPr>
        <p:blipFill>
          <a:blip r:embed="rId2" cstate="print"/>
          <a:srcRect/>
          <a:stretch>
            <a:fillRect/>
          </a:stretch>
        </p:blipFill>
        <p:spPr bwMode="auto">
          <a:xfrm>
            <a:off x="8198474" y="71414"/>
            <a:ext cx="945558" cy="1055953"/>
          </a:xfrm>
          <a:prstGeom prst="rect">
            <a:avLst/>
          </a:prstGeom>
          <a:noFill/>
        </p:spPr>
      </p:pic>
      <p:pic>
        <p:nvPicPr>
          <p:cNvPr id="9"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6147" name="Picture 3" descr="D:\01 Corporate\Rakshak Group\PPT\ref\PPT -Rakshak\PPT -Rakshak\Police Licence.jpg"/>
          <p:cNvPicPr>
            <a:picLocks noChangeAspect="1" noChangeArrowheads="1"/>
          </p:cNvPicPr>
          <p:nvPr/>
        </p:nvPicPr>
        <p:blipFill>
          <a:blip r:embed="rId4" cstate="print"/>
          <a:srcRect/>
          <a:stretch>
            <a:fillRect/>
          </a:stretch>
        </p:blipFill>
        <p:spPr bwMode="auto">
          <a:xfrm>
            <a:off x="2553979" y="214290"/>
            <a:ext cx="4661227" cy="6218922"/>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01 Corporate\Rakshak Group\PPT\New Folder (2)\13 GST  Certificate 2.jpg"/>
          <p:cNvPicPr>
            <a:picLocks noChangeAspect="1" noChangeArrowheads="1"/>
          </p:cNvPicPr>
          <p:nvPr/>
        </p:nvPicPr>
        <p:blipFill>
          <a:blip r:embed="rId2" cstate="print"/>
          <a:srcRect/>
          <a:stretch>
            <a:fillRect/>
          </a:stretch>
        </p:blipFill>
        <p:spPr bwMode="auto">
          <a:xfrm>
            <a:off x="9644098" y="1285860"/>
            <a:ext cx="3714312" cy="1821669"/>
          </a:xfrm>
          <a:prstGeom prst="rect">
            <a:avLst/>
          </a:prstGeom>
          <a:noFill/>
        </p:spPr>
      </p:pic>
      <p:pic>
        <p:nvPicPr>
          <p:cNvPr id="9220" name="Picture 4" descr="D:\01 Corporate\Rakshak Group\PPT\New Folder (2)\13 GST  Certificate 3.jpg"/>
          <p:cNvPicPr>
            <a:picLocks noChangeAspect="1" noChangeArrowheads="1"/>
          </p:cNvPicPr>
          <p:nvPr/>
        </p:nvPicPr>
        <p:blipFill>
          <a:blip r:embed="rId3" cstate="print"/>
          <a:srcRect/>
          <a:stretch>
            <a:fillRect/>
          </a:stretch>
        </p:blipFill>
        <p:spPr bwMode="auto">
          <a:xfrm>
            <a:off x="9644098" y="3214686"/>
            <a:ext cx="3804018" cy="2428892"/>
          </a:xfrm>
          <a:prstGeom prst="rect">
            <a:avLst/>
          </a:prstGeom>
          <a:noFill/>
        </p:spPr>
      </p:pic>
      <p:sp>
        <p:nvSpPr>
          <p:cNvPr id="7" name="TextBox 6"/>
          <p:cNvSpPr txBox="1"/>
          <p:nvPr/>
        </p:nvSpPr>
        <p:spPr>
          <a:xfrm>
            <a:off x="5072066" y="428604"/>
            <a:ext cx="4500594" cy="369332"/>
          </a:xfrm>
          <a:prstGeom prst="rect">
            <a:avLst/>
          </a:prstGeom>
          <a:noFill/>
        </p:spPr>
        <p:txBody>
          <a:bodyPr wrap="square" rtlCol="0">
            <a:spAutoFit/>
          </a:bodyPr>
          <a:lstStyle/>
          <a:p>
            <a:r>
              <a:rPr lang="en-US" b="1" smtClean="0">
                <a:solidFill>
                  <a:schemeClr val="accent2"/>
                </a:solidFill>
              </a:rPr>
              <a:t>GST  Certificate</a:t>
            </a:r>
            <a:endParaRPr lang="en-US" b="1" i="1">
              <a:solidFill>
                <a:schemeClr val="accent2"/>
              </a:solidFill>
            </a:endParaRPr>
          </a:p>
        </p:txBody>
      </p:sp>
      <p:pic>
        <p:nvPicPr>
          <p:cNvPr id="9" name="Picture 8" descr="D:\01 Corporate\Rakshak Group\PPT\logo-01-01.png"/>
          <p:cNvPicPr>
            <a:picLocks noChangeAspect="1" noChangeArrowheads="1"/>
          </p:cNvPicPr>
          <p:nvPr/>
        </p:nvPicPr>
        <p:blipFill>
          <a:blip r:embed="rId4" cstate="print"/>
          <a:srcRect/>
          <a:stretch>
            <a:fillRect/>
          </a:stretch>
        </p:blipFill>
        <p:spPr bwMode="auto">
          <a:xfrm>
            <a:off x="8198474" y="71414"/>
            <a:ext cx="945558" cy="1055953"/>
          </a:xfrm>
          <a:prstGeom prst="rect">
            <a:avLst/>
          </a:prstGeom>
          <a:noFill/>
        </p:spPr>
      </p:pic>
      <p:pic>
        <p:nvPicPr>
          <p:cNvPr id="11" name="Picture 4" descr="D:\01 Corporate\Rakshak Group\PPT\patti-02-02.jpg"/>
          <p:cNvPicPr>
            <a:picLocks noChangeAspect="1" noChangeArrowheads="1"/>
          </p:cNvPicPr>
          <p:nvPr/>
        </p:nvPicPr>
        <p:blipFill>
          <a:blip r:embed="rId5" cstate="print"/>
          <a:srcRect/>
          <a:stretch>
            <a:fillRect/>
          </a:stretch>
        </p:blipFill>
        <p:spPr bwMode="auto">
          <a:xfrm>
            <a:off x="0" y="6550025"/>
            <a:ext cx="9144000" cy="307975"/>
          </a:xfrm>
          <a:prstGeom prst="rect">
            <a:avLst/>
          </a:prstGeom>
          <a:noFill/>
        </p:spPr>
      </p:pic>
      <p:pic>
        <p:nvPicPr>
          <p:cNvPr id="7170" name="Picture 2" descr="D:\01 Corporate\Rakshak Group\PPT\ref\PPT -Rakshak\PPT -Rakshak\GST certi.1.jpg"/>
          <p:cNvPicPr>
            <a:picLocks noChangeAspect="1" noChangeArrowheads="1"/>
          </p:cNvPicPr>
          <p:nvPr/>
        </p:nvPicPr>
        <p:blipFill>
          <a:blip r:embed="rId6" cstate="print"/>
          <a:srcRect/>
          <a:stretch>
            <a:fillRect/>
          </a:stretch>
        </p:blipFill>
        <p:spPr bwMode="auto">
          <a:xfrm>
            <a:off x="-114454" y="214290"/>
            <a:ext cx="5043644" cy="6302628"/>
          </a:xfrm>
          <a:prstGeom prst="rect">
            <a:avLst/>
          </a:prstGeom>
          <a:noFill/>
        </p:spPr>
      </p:pic>
      <p:pic>
        <p:nvPicPr>
          <p:cNvPr id="7172" name="Picture 4" descr="D:\01 Corporate\Rakshak Group\PPT\ref\PPT -Rakshak\PPT -Rakshak\Done\GST certi.2.jpg"/>
          <p:cNvPicPr>
            <a:picLocks noChangeAspect="1" noChangeArrowheads="1"/>
          </p:cNvPicPr>
          <p:nvPr/>
        </p:nvPicPr>
        <p:blipFill>
          <a:blip r:embed="rId7" cstate="print"/>
          <a:srcRect/>
          <a:stretch>
            <a:fillRect/>
          </a:stretch>
        </p:blipFill>
        <p:spPr bwMode="auto">
          <a:xfrm>
            <a:off x="4786314" y="1428736"/>
            <a:ext cx="3939504" cy="1760538"/>
          </a:xfrm>
          <a:prstGeom prst="rect">
            <a:avLst/>
          </a:prstGeom>
          <a:noFill/>
        </p:spPr>
      </p:pic>
      <p:pic>
        <p:nvPicPr>
          <p:cNvPr id="7173" name="Picture 5" descr="D:\01 Corporate\Rakshak Group\PPT\ref\PPT -Rakshak\PPT -Rakshak\GST certi 3.jpg"/>
          <p:cNvPicPr>
            <a:picLocks noChangeAspect="1" noChangeArrowheads="1"/>
          </p:cNvPicPr>
          <p:nvPr/>
        </p:nvPicPr>
        <p:blipFill>
          <a:blip r:embed="rId8" cstate="print"/>
          <a:srcRect/>
          <a:stretch>
            <a:fillRect/>
          </a:stretch>
        </p:blipFill>
        <p:spPr bwMode="auto">
          <a:xfrm>
            <a:off x="4786315" y="3357562"/>
            <a:ext cx="4172990" cy="257176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01 Corporate\Rakshak Group\PPT\ref\PPT -Rakshak\PPT -Rakshak\PF Certificate-2.jpg"/>
          <p:cNvPicPr>
            <a:picLocks noChangeAspect="1" noChangeArrowheads="1"/>
          </p:cNvPicPr>
          <p:nvPr/>
        </p:nvPicPr>
        <p:blipFill>
          <a:blip r:embed="rId2" cstate="print"/>
          <a:srcRect/>
          <a:stretch>
            <a:fillRect/>
          </a:stretch>
        </p:blipFill>
        <p:spPr bwMode="auto">
          <a:xfrm>
            <a:off x="4573601" y="71438"/>
            <a:ext cx="3998927" cy="6500834"/>
          </a:xfrm>
          <a:prstGeom prst="rect">
            <a:avLst/>
          </a:prstGeom>
          <a:noFill/>
        </p:spPr>
      </p:pic>
      <p:pic>
        <p:nvPicPr>
          <p:cNvPr id="9218" name="Picture 2" descr="D:\01 Corporate\Rakshak Group\PPT\ref\PPT -Rakshak\PPT -Rakshak\PF Certificate-1.jpg"/>
          <p:cNvPicPr>
            <a:picLocks noChangeAspect="1" noChangeArrowheads="1"/>
          </p:cNvPicPr>
          <p:nvPr/>
        </p:nvPicPr>
        <p:blipFill>
          <a:blip r:embed="rId3" cstate="print"/>
          <a:srcRect/>
          <a:stretch>
            <a:fillRect/>
          </a:stretch>
        </p:blipFill>
        <p:spPr bwMode="auto">
          <a:xfrm>
            <a:off x="142844" y="85097"/>
            <a:ext cx="4320000" cy="6415737"/>
          </a:xfrm>
          <a:prstGeom prst="rect">
            <a:avLst/>
          </a:prstGeom>
          <a:noFill/>
        </p:spPr>
      </p:pic>
      <p:sp>
        <p:nvSpPr>
          <p:cNvPr id="6" name="TextBox 5"/>
          <p:cNvSpPr txBox="1"/>
          <p:nvPr/>
        </p:nvSpPr>
        <p:spPr>
          <a:xfrm>
            <a:off x="2285984" y="285728"/>
            <a:ext cx="4500594" cy="369332"/>
          </a:xfrm>
          <a:prstGeom prst="rect">
            <a:avLst/>
          </a:prstGeom>
          <a:noFill/>
        </p:spPr>
        <p:txBody>
          <a:bodyPr wrap="square" rtlCol="0">
            <a:spAutoFit/>
          </a:bodyPr>
          <a:lstStyle/>
          <a:p>
            <a:pPr algn="ctr"/>
            <a:r>
              <a:rPr lang="en-US" b="1" smtClean="0">
                <a:solidFill>
                  <a:schemeClr val="accent2"/>
                </a:solidFill>
              </a:rPr>
              <a:t>PF</a:t>
            </a:r>
            <a:endParaRPr lang="en-US" b="1" i="1">
              <a:solidFill>
                <a:schemeClr val="accent2"/>
              </a:solidFill>
            </a:endParaRPr>
          </a:p>
        </p:txBody>
      </p:sp>
      <p:pic>
        <p:nvPicPr>
          <p:cNvPr id="8" name="Picture 7" descr="D:\01 Corporate\Rakshak Group\PPT\logo-01-01.png"/>
          <p:cNvPicPr>
            <a:picLocks noChangeAspect="1" noChangeArrowheads="1"/>
          </p:cNvPicPr>
          <p:nvPr/>
        </p:nvPicPr>
        <p:blipFill>
          <a:blip r:embed="rId4" cstate="print"/>
          <a:srcRect/>
          <a:stretch>
            <a:fillRect/>
          </a:stretch>
        </p:blipFill>
        <p:spPr bwMode="auto">
          <a:xfrm>
            <a:off x="8198474" y="71414"/>
            <a:ext cx="945558" cy="1055953"/>
          </a:xfrm>
          <a:prstGeom prst="rect">
            <a:avLst/>
          </a:prstGeom>
          <a:noFill/>
        </p:spPr>
      </p:pic>
      <p:pic>
        <p:nvPicPr>
          <p:cNvPr id="10" name="Picture 4" descr="D:\01 Corporate\Rakshak Group\PPT\patti-02-02.jpg"/>
          <p:cNvPicPr>
            <a:picLocks noChangeAspect="1" noChangeArrowheads="1"/>
          </p:cNvPicPr>
          <p:nvPr/>
        </p:nvPicPr>
        <p:blipFill>
          <a:blip r:embed="rId5" cstate="print"/>
          <a:srcRect/>
          <a:stretch>
            <a:fillRect/>
          </a:stretch>
        </p:blipFill>
        <p:spPr bwMode="auto">
          <a:xfrm>
            <a:off x="0" y="6550025"/>
            <a:ext cx="9144000" cy="307975"/>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928670"/>
            <a:ext cx="9144000" cy="57150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5936" y="285728"/>
            <a:ext cx="4500594" cy="461665"/>
          </a:xfrm>
          <a:prstGeom prst="rect">
            <a:avLst/>
          </a:prstGeom>
          <a:noFill/>
        </p:spPr>
        <p:txBody>
          <a:bodyPr wrap="square" rtlCol="0">
            <a:spAutoFit/>
          </a:bodyPr>
          <a:lstStyle/>
          <a:p>
            <a:r>
              <a:rPr lang="en-US" sz="2400" b="1" smtClean="0">
                <a:solidFill>
                  <a:srgbClr val="C00000"/>
                </a:solidFill>
              </a:rPr>
              <a:t>Meet Our Team</a:t>
            </a:r>
            <a:endParaRPr lang="en-US" sz="2400" b="1" i="1">
              <a:solidFill>
                <a:srgbClr val="C00000"/>
              </a:solidFill>
            </a:endParaRPr>
          </a:p>
        </p:txBody>
      </p:sp>
      <p:cxnSp>
        <p:nvCxnSpPr>
          <p:cNvPr id="5" name="Straight Connector 4"/>
          <p:cNvCxnSpPr/>
          <p:nvPr/>
        </p:nvCxnSpPr>
        <p:spPr>
          <a:xfrm rot="5400000">
            <a:off x="465109" y="547109"/>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29"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grpSp>
        <p:nvGrpSpPr>
          <p:cNvPr id="43" name="Group 42"/>
          <p:cNvGrpSpPr/>
          <p:nvPr/>
        </p:nvGrpSpPr>
        <p:grpSpPr>
          <a:xfrm>
            <a:off x="1128245" y="1055804"/>
            <a:ext cx="2300747" cy="2971247"/>
            <a:chOff x="1401757" y="1142984"/>
            <a:chExt cx="1724007" cy="2226431"/>
          </a:xfrm>
        </p:grpSpPr>
        <p:pic>
          <p:nvPicPr>
            <p:cNvPr id="44034" name="Picture 2" descr="D:\01 Corporate\Rakshak Group\PPT\PNG\Photo 1.png"/>
            <p:cNvPicPr>
              <a:picLocks noChangeAspect="1" noChangeArrowheads="1"/>
            </p:cNvPicPr>
            <p:nvPr/>
          </p:nvPicPr>
          <p:blipFill>
            <a:blip r:embed="rId3" cstate="print"/>
            <a:srcRect/>
            <a:stretch>
              <a:fillRect/>
            </a:stretch>
          </p:blipFill>
          <p:spPr bwMode="auto">
            <a:xfrm>
              <a:off x="1496859" y="1142984"/>
              <a:ext cx="1444982" cy="1699488"/>
            </a:xfrm>
            <a:prstGeom prst="rect">
              <a:avLst/>
            </a:prstGeom>
            <a:noFill/>
          </p:spPr>
        </p:pic>
        <p:sp>
          <p:nvSpPr>
            <p:cNvPr id="12" name="TextBox 11"/>
            <p:cNvSpPr txBox="1"/>
            <p:nvPr/>
          </p:nvSpPr>
          <p:spPr>
            <a:xfrm>
              <a:off x="1401757" y="2901158"/>
              <a:ext cx="1724007" cy="230625"/>
            </a:xfrm>
            <a:prstGeom prst="rect">
              <a:avLst/>
            </a:prstGeom>
            <a:noFill/>
          </p:spPr>
          <p:txBody>
            <a:bodyPr wrap="square" rtlCol="0">
              <a:spAutoFit/>
            </a:bodyPr>
            <a:lstStyle/>
            <a:p>
              <a:pPr algn="ctr"/>
              <a:r>
                <a:rPr lang="en-US" sz="1400" b="1" smtClean="0">
                  <a:solidFill>
                    <a:srgbClr val="C00000"/>
                  </a:solidFill>
                </a:rPr>
                <a:t>Major Gajanan Keshav Patil </a:t>
              </a:r>
              <a:endParaRPr lang="en-US" sz="1400" b="1">
                <a:solidFill>
                  <a:srgbClr val="C00000"/>
                </a:solidFill>
              </a:endParaRPr>
            </a:p>
          </p:txBody>
        </p:sp>
        <p:sp>
          <p:nvSpPr>
            <p:cNvPr id="13" name="TextBox 12"/>
            <p:cNvSpPr txBox="1"/>
            <p:nvPr/>
          </p:nvSpPr>
          <p:spPr>
            <a:xfrm>
              <a:off x="1496858" y="3135401"/>
              <a:ext cx="1425823" cy="234014"/>
            </a:xfrm>
            <a:prstGeom prst="rect">
              <a:avLst/>
            </a:prstGeom>
            <a:noFill/>
          </p:spPr>
          <p:txBody>
            <a:bodyPr wrap="square" rtlCol="0">
              <a:spAutoFit/>
            </a:bodyPr>
            <a:lstStyle/>
            <a:p>
              <a:pPr algn="ctr"/>
              <a:r>
                <a:rPr lang="en-US" sz="1000" smtClean="0"/>
                <a:t>Founder</a:t>
              </a:r>
              <a:endParaRPr lang="en-US" sz="1000" b="1"/>
            </a:p>
          </p:txBody>
        </p:sp>
        <p:cxnSp>
          <p:nvCxnSpPr>
            <p:cNvPr id="23" name="Straight Connector 22"/>
            <p:cNvCxnSpPr/>
            <p:nvPr/>
          </p:nvCxnSpPr>
          <p:spPr>
            <a:xfrm>
              <a:off x="1632650" y="3135401"/>
              <a:ext cx="1154237" cy="1509"/>
            </a:xfrm>
            <a:prstGeom prst="line">
              <a:avLst/>
            </a:prstGeom>
          </p:spPr>
          <p:style>
            <a:lnRef idx="1">
              <a:schemeClr val="dk1"/>
            </a:lnRef>
            <a:fillRef idx="0">
              <a:schemeClr val="dk1"/>
            </a:fillRef>
            <a:effectRef idx="0">
              <a:schemeClr val="dk1"/>
            </a:effectRef>
            <a:fontRef idx="minor">
              <a:schemeClr val="tx1"/>
            </a:fontRef>
          </p:style>
        </p:cxnSp>
      </p:grpSp>
      <p:grpSp>
        <p:nvGrpSpPr>
          <p:cNvPr id="44" name="Group 43"/>
          <p:cNvGrpSpPr/>
          <p:nvPr/>
        </p:nvGrpSpPr>
        <p:grpSpPr>
          <a:xfrm>
            <a:off x="5759362" y="1132628"/>
            <a:ext cx="2313100" cy="2828345"/>
            <a:chOff x="5759362" y="1132628"/>
            <a:chExt cx="2313100" cy="2828345"/>
          </a:xfrm>
        </p:grpSpPr>
        <p:pic>
          <p:nvPicPr>
            <p:cNvPr id="44035" name="Picture 3" descr="D:\01 Corporate\Rakshak Group\PPT\PNG\Madam.png"/>
            <p:cNvPicPr>
              <a:picLocks noChangeAspect="1" noChangeArrowheads="1"/>
            </p:cNvPicPr>
            <p:nvPr/>
          </p:nvPicPr>
          <p:blipFill>
            <a:blip r:embed="rId4" cstate="print"/>
            <a:srcRect/>
            <a:stretch>
              <a:fillRect/>
            </a:stretch>
          </p:blipFill>
          <p:spPr bwMode="auto">
            <a:xfrm>
              <a:off x="5888266" y="1132628"/>
              <a:ext cx="1928380" cy="2268027"/>
            </a:xfrm>
            <a:prstGeom prst="rect">
              <a:avLst/>
            </a:prstGeom>
            <a:noFill/>
          </p:spPr>
        </p:pic>
        <p:sp>
          <p:nvSpPr>
            <p:cNvPr id="16" name="TextBox 15"/>
            <p:cNvSpPr txBox="1"/>
            <p:nvPr/>
          </p:nvSpPr>
          <p:spPr>
            <a:xfrm>
              <a:off x="5759362" y="3391139"/>
              <a:ext cx="2313100" cy="307777"/>
            </a:xfrm>
            <a:prstGeom prst="rect">
              <a:avLst/>
            </a:prstGeom>
            <a:noFill/>
          </p:spPr>
          <p:txBody>
            <a:bodyPr wrap="square" rtlCol="0">
              <a:spAutoFit/>
            </a:bodyPr>
            <a:lstStyle/>
            <a:p>
              <a:pPr algn="ctr"/>
              <a:r>
                <a:rPr lang="en-US" sz="1400" b="1" smtClean="0">
                  <a:solidFill>
                    <a:srgbClr val="C00000"/>
                  </a:solidFill>
                </a:rPr>
                <a:t>Mrs. Sunita Ranjitsinh Patil</a:t>
              </a:r>
              <a:endParaRPr lang="en-US" sz="1400" b="1">
                <a:solidFill>
                  <a:srgbClr val="C00000"/>
                </a:solidFill>
              </a:endParaRPr>
            </a:p>
          </p:txBody>
        </p:sp>
        <p:sp>
          <p:nvSpPr>
            <p:cNvPr id="17" name="TextBox 16"/>
            <p:cNvSpPr txBox="1"/>
            <p:nvPr/>
          </p:nvSpPr>
          <p:spPr>
            <a:xfrm>
              <a:off x="6000760" y="3714752"/>
              <a:ext cx="1571636" cy="246221"/>
            </a:xfrm>
            <a:prstGeom prst="rect">
              <a:avLst/>
            </a:prstGeom>
            <a:noFill/>
          </p:spPr>
          <p:txBody>
            <a:bodyPr wrap="square" rtlCol="0">
              <a:spAutoFit/>
            </a:bodyPr>
            <a:lstStyle/>
            <a:p>
              <a:pPr algn="ctr"/>
              <a:r>
                <a:rPr lang="en-US" sz="1000" smtClean="0"/>
                <a:t>Director</a:t>
              </a:r>
              <a:endParaRPr lang="en-US" sz="1000" b="1"/>
            </a:p>
          </p:txBody>
        </p:sp>
        <p:cxnSp>
          <p:nvCxnSpPr>
            <p:cNvPr id="25" name="Straight Connector 24"/>
            <p:cNvCxnSpPr/>
            <p:nvPr/>
          </p:nvCxnSpPr>
          <p:spPr>
            <a:xfrm>
              <a:off x="6030884" y="3714752"/>
              <a:ext cx="1540370" cy="2014"/>
            </a:xfrm>
            <a:prstGeom prst="line">
              <a:avLst/>
            </a:prstGeom>
          </p:spPr>
          <p:style>
            <a:lnRef idx="1">
              <a:schemeClr val="dk1"/>
            </a:lnRef>
            <a:fillRef idx="0">
              <a:schemeClr val="dk1"/>
            </a:fillRef>
            <a:effectRef idx="0">
              <a:schemeClr val="dk1"/>
            </a:effectRef>
            <a:fontRef idx="minor">
              <a:schemeClr val="tx1"/>
            </a:fontRef>
          </p:style>
        </p:cxnSp>
      </p:grpSp>
      <p:pic>
        <p:nvPicPr>
          <p:cNvPr id="42" name="Picture 3" descr="D:\01 Corporate\Rakshak Group\PPT\logo-01-01.png"/>
          <p:cNvPicPr>
            <a:picLocks noChangeAspect="1" noChangeArrowheads="1"/>
          </p:cNvPicPr>
          <p:nvPr/>
        </p:nvPicPr>
        <p:blipFill>
          <a:blip r:embed="rId5" cstate="print"/>
          <a:srcRect/>
          <a:stretch>
            <a:fillRect/>
          </a:stretch>
        </p:blipFill>
        <p:spPr bwMode="auto">
          <a:xfrm>
            <a:off x="7786710" y="64198"/>
            <a:ext cx="1285852" cy="1435976"/>
          </a:xfrm>
          <a:prstGeom prst="rect">
            <a:avLst/>
          </a:prstGeom>
          <a:noFill/>
        </p:spPr>
      </p:pic>
      <p:grpSp>
        <p:nvGrpSpPr>
          <p:cNvPr id="47" name="Group 46"/>
          <p:cNvGrpSpPr/>
          <p:nvPr/>
        </p:nvGrpSpPr>
        <p:grpSpPr>
          <a:xfrm>
            <a:off x="714348" y="4000504"/>
            <a:ext cx="7699213" cy="2382435"/>
            <a:chOff x="714348" y="4000504"/>
            <a:chExt cx="7699213" cy="2382435"/>
          </a:xfrm>
        </p:grpSpPr>
        <p:pic>
          <p:nvPicPr>
            <p:cNvPr id="44036" name="Picture 4" descr="D:\01 Corporate\Rakshak Group\PPT\PNG\Ingavale.png"/>
            <p:cNvPicPr>
              <a:picLocks noChangeAspect="1" noChangeArrowheads="1"/>
            </p:cNvPicPr>
            <p:nvPr/>
          </p:nvPicPr>
          <p:blipFill>
            <a:blip r:embed="rId6" cstate="print"/>
            <a:srcRect/>
            <a:stretch>
              <a:fillRect/>
            </a:stretch>
          </p:blipFill>
          <p:spPr bwMode="auto">
            <a:xfrm>
              <a:off x="732964" y="4108300"/>
              <a:ext cx="1366103" cy="1606716"/>
            </a:xfrm>
            <a:prstGeom prst="rect">
              <a:avLst/>
            </a:prstGeom>
            <a:noFill/>
          </p:spPr>
        </p:pic>
        <p:pic>
          <p:nvPicPr>
            <p:cNvPr id="44037" name="Picture 5" descr="D:\01 Corporate\Rakshak Group\PPT\PNG\Deshmukh.png"/>
            <p:cNvPicPr>
              <a:picLocks noChangeAspect="1" noChangeArrowheads="1"/>
            </p:cNvPicPr>
            <p:nvPr/>
          </p:nvPicPr>
          <p:blipFill>
            <a:blip r:embed="rId7" cstate="print"/>
            <a:srcRect/>
            <a:stretch>
              <a:fillRect/>
            </a:stretch>
          </p:blipFill>
          <p:spPr bwMode="auto">
            <a:xfrm>
              <a:off x="2671674" y="4052774"/>
              <a:ext cx="1366103" cy="1606716"/>
            </a:xfrm>
            <a:prstGeom prst="rect">
              <a:avLst/>
            </a:prstGeom>
            <a:noFill/>
          </p:spPr>
        </p:pic>
        <p:sp>
          <p:nvSpPr>
            <p:cNvPr id="18" name="TextBox 17"/>
            <p:cNvSpPr txBox="1"/>
            <p:nvPr/>
          </p:nvSpPr>
          <p:spPr>
            <a:xfrm>
              <a:off x="714348" y="5673510"/>
              <a:ext cx="1347990" cy="470134"/>
            </a:xfrm>
            <a:prstGeom prst="rect">
              <a:avLst/>
            </a:prstGeom>
            <a:noFill/>
          </p:spPr>
          <p:txBody>
            <a:bodyPr wrap="square" rtlCol="0">
              <a:spAutoFit/>
            </a:bodyPr>
            <a:lstStyle/>
            <a:p>
              <a:pPr algn="ctr"/>
              <a:r>
                <a:rPr lang="en-US" sz="1200" b="1" smtClean="0">
                  <a:solidFill>
                    <a:srgbClr val="C00000"/>
                  </a:solidFill>
                </a:rPr>
                <a:t>Mr. Sambhaji Ingavale</a:t>
              </a:r>
              <a:endParaRPr lang="en-US" sz="1200" b="1">
                <a:solidFill>
                  <a:srgbClr val="C00000"/>
                </a:solidFill>
              </a:endParaRPr>
            </a:p>
          </p:txBody>
        </p:sp>
        <p:sp>
          <p:nvSpPr>
            <p:cNvPr id="19" name="TextBox 18"/>
            <p:cNvSpPr txBox="1"/>
            <p:nvPr/>
          </p:nvSpPr>
          <p:spPr>
            <a:xfrm>
              <a:off x="745287" y="6128854"/>
              <a:ext cx="1347990" cy="221240"/>
            </a:xfrm>
            <a:prstGeom prst="rect">
              <a:avLst/>
            </a:prstGeom>
            <a:noFill/>
          </p:spPr>
          <p:txBody>
            <a:bodyPr wrap="square" rtlCol="0">
              <a:spAutoFit/>
            </a:bodyPr>
            <a:lstStyle/>
            <a:p>
              <a:pPr algn="ctr"/>
              <a:r>
                <a:rPr lang="en-US" sz="1000" smtClean="0"/>
                <a:t>HR Manager</a:t>
              </a:r>
              <a:endParaRPr lang="en-US" sz="1000" b="1"/>
            </a:p>
          </p:txBody>
        </p:sp>
        <p:sp>
          <p:nvSpPr>
            <p:cNvPr id="20" name="TextBox 19"/>
            <p:cNvSpPr txBox="1"/>
            <p:nvPr/>
          </p:nvSpPr>
          <p:spPr>
            <a:xfrm>
              <a:off x="2734167" y="5673510"/>
              <a:ext cx="1347990" cy="470134"/>
            </a:xfrm>
            <a:prstGeom prst="rect">
              <a:avLst/>
            </a:prstGeom>
            <a:noFill/>
          </p:spPr>
          <p:txBody>
            <a:bodyPr wrap="square" rtlCol="0">
              <a:spAutoFit/>
            </a:bodyPr>
            <a:lstStyle/>
            <a:p>
              <a:pPr algn="ctr"/>
              <a:r>
                <a:rPr lang="en-US" sz="1200" b="1" smtClean="0">
                  <a:solidFill>
                    <a:srgbClr val="C00000"/>
                  </a:solidFill>
                </a:rPr>
                <a:t>Mr. Nitin Deshmukh </a:t>
              </a:r>
              <a:endParaRPr lang="en-US" sz="1200" b="1">
                <a:solidFill>
                  <a:srgbClr val="C00000"/>
                </a:solidFill>
              </a:endParaRPr>
            </a:p>
          </p:txBody>
        </p:sp>
        <p:sp>
          <p:nvSpPr>
            <p:cNvPr id="21" name="TextBox 20"/>
            <p:cNvSpPr txBox="1"/>
            <p:nvPr/>
          </p:nvSpPr>
          <p:spPr>
            <a:xfrm>
              <a:off x="2775419" y="6136718"/>
              <a:ext cx="1347990" cy="221240"/>
            </a:xfrm>
            <a:prstGeom prst="rect">
              <a:avLst/>
            </a:prstGeom>
            <a:noFill/>
          </p:spPr>
          <p:txBody>
            <a:bodyPr wrap="square" rtlCol="0">
              <a:spAutoFit/>
            </a:bodyPr>
            <a:lstStyle/>
            <a:p>
              <a:pPr algn="ctr"/>
              <a:r>
                <a:rPr lang="en-US" sz="1000" smtClean="0"/>
                <a:t>Admin Manager</a:t>
              </a:r>
              <a:endParaRPr lang="en-US" sz="1000" b="1"/>
            </a:p>
          </p:txBody>
        </p:sp>
        <p:cxnSp>
          <p:nvCxnSpPr>
            <p:cNvPr id="26" name="Straight Connector 25"/>
            <p:cNvCxnSpPr/>
            <p:nvPr/>
          </p:nvCxnSpPr>
          <p:spPr>
            <a:xfrm>
              <a:off x="826727" y="6134353"/>
              <a:ext cx="1091229" cy="1427"/>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p:cNvCxnSpPr/>
            <p:nvPr/>
          </p:nvCxnSpPr>
          <p:spPr>
            <a:xfrm>
              <a:off x="2884641" y="6142217"/>
              <a:ext cx="1091229" cy="1427"/>
            </a:xfrm>
            <a:prstGeom prst="line">
              <a:avLst/>
            </a:prstGeom>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45020" y="5673510"/>
              <a:ext cx="1347990" cy="461665"/>
            </a:xfrm>
            <a:prstGeom prst="rect">
              <a:avLst/>
            </a:prstGeom>
            <a:noFill/>
          </p:spPr>
          <p:txBody>
            <a:bodyPr wrap="square" rtlCol="0">
              <a:spAutoFit/>
            </a:bodyPr>
            <a:lstStyle/>
            <a:p>
              <a:pPr algn="ctr"/>
              <a:r>
                <a:rPr lang="en-US" sz="1200" b="1" smtClean="0">
                  <a:solidFill>
                    <a:srgbClr val="C00000"/>
                  </a:solidFill>
                </a:rPr>
                <a:t>Mr. Sahadeo Waghmare</a:t>
              </a:r>
              <a:endParaRPr lang="en-US" sz="1200" b="1">
                <a:solidFill>
                  <a:srgbClr val="C00000"/>
                </a:solidFill>
              </a:endParaRPr>
            </a:p>
          </p:txBody>
        </p:sp>
        <p:sp>
          <p:nvSpPr>
            <p:cNvPr id="33" name="TextBox 32"/>
            <p:cNvSpPr txBox="1"/>
            <p:nvPr/>
          </p:nvSpPr>
          <p:spPr>
            <a:xfrm>
              <a:off x="4986272" y="6136718"/>
              <a:ext cx="1347990" cy="246221"/>
            </a:xfrm>
            <a:prstGeom prst="rect">
              <a:avLst/>
            </a:prstGeom>
            <a:noFill/>
          </p:spPr>
          <p:txBody>
            <a:bodyPr wrap="square" rtlCol="0">
              <a:spAutoFit/>
            </a:bodyPr>
            <a:lstStyle/>
            <a:p>
              <a:pPr algn="ctr"/>
              <a:r>
                <a:rPr lang="en-US" sz="1000" smtClean="0"/>
                <a:t>Operation Manager</a:t>
              </a:r>
              <a:endParaRPr lang="en-US" sz="1000" b="1"/>
            </a:p>
          </p:txBody>
        </p:sp>
        <p:cxnSp>
          <p:nvCxnSpPr>
            <p:cNvPr id="34" name="Straight Connector 33"/>
            <p:cNvCxnSpPr/>
            <p:nvPr/>
          </p:nvCxnSpPr>
          <p:spPr>
            <a:xfrm>
              <a:off x="5095494" y="6142217"/>
              <a:ext cx="1091229" cy="1427"/>
            </a:xfrm>
            <a:prstGeom prst="line">
              <a:avLst/>
            </a:prstGeom>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7024320" y="5673510"/>
              <a:ext cx="1347990" cy="461665"/>
            </a:xfrm>
            <a:prstGeom prst="rect">
              <a:avLst/>
            </a:prstGeom>
            <a:noFill/>
          </p:spPr>
          <p:txBody>
            <a:bodyPr wrap="square" rtlCol="0">
              <a:spAutoFit/>
            </a:bodyPr>
            <a:lstStyle/>
            <a:p>
              <a:pPr algn="ctr"/>
              <a:r>
                <a:rPr lang="en-US" sz="1200" b="1" smtClean="0">
                  <a:solidFill>
                    <a:srgbClr val="C00000"/>
                  </a:solidFill>
                </a:rPr>
                <a:t>Mrs. Ulka </a:t>
              </a:r>
            </a:p>
            <a:p>
              <a:pPr algn="ctr"/>
              <a:r>
                <a:rPr lang="en-US" sz="1200" b="1" smtClean="0">
                  <a:solidFill>
                    <a:srgbClr val="C00000"/>
                  </a:solidFill>
                </a:rPr>
                <a:t>Hulsure</a:t>
              </a:r>
              <a:endParaRPr lang="en-US" sz="1200" b="1">
                <a:solidFill>
                  <a:srgbClr val="C00000"/>
                </a:solidFill>
              </a:endParaRPr>
            </a:p>
          </p:txBody>
        </p:sp>
        <p:sp>
          <p:nvSpPr>
            <p:cNvPr id="37" name="TextBox 36"/>
            <p:cNvSpPr txBox="1"/>
            <p:nvPr/>
          </p:nvSpPr>
          <p:spPr>
            <a:xfrm>
              <a:off x="7065571" y="6136718"/>
              <a:ext cx="1347990" cy="246221"/>
            </a:xfrm>
            <a:prstGeom prst="rect">
              <a:avLst/>
            </a:prstGeom>
            <a:noFill/>
          </p:spPr>
          <p:txBody>
            <a:bodyPr wrap="square" rtlCol="0">
              <a:spAutoFit/>
            </a:bodyPr>
            <a:lstStyle/>
            <a:p>
              <a:pPr algn="ctr"/>
              <a:r>
                <a:rPr lang="en-US" sz="1000" smtClean="0"/>
                <a:t>CRM</a:t>
              </a:r>
              <a:endParaRPr lang="en-US" sz="1000" b="1"/>
            </a:p>
          </p:txBody>
        </p:sp>
        <p:cxnSp>
          <p:nvCxnSpPr>
            <p:cNvPr id="38" name="Straight Connector 37"/>
            <p:cNvCxnSpPr/>
            <p:nvPr/>
          </p:nvCxnSpPr>
          <p:spPr>
            <a:xfrm>
              <a:off x="7174794" y="6142217"/>
              <a:ext cx="1091229" cy="1427"/>
            </a:xfrm>
            <a:prstGeom prst="line">
              <a:avLst/>
            </a:prstGeom>
          </p:spPr>
          <p:style>
            <a:lnRef idx="1">
              <a:schemeClr val="dk1"/>
            </a:lnRef>
            <a:fillRef idx="0">
              <a:schemeClr val="dk1"/>
            </a:fillRef>
            <a:effectRef idx="0">
              <a:schemeClr val="dk1"/>
            </a:effectRef>
            <a:fontRef idx="minor">
              <a:schemeClr val="tx1"/>
            </a:fontRef>
          </p:style>
        </p:cxnSp>
        <p:pic>
          <p:nvPicPr>
            <p:cNvPr id="41" name="Picture 2" descr="D:\01 Corporate\Rakshak Group\PPT\PNG\xyz.png"/>
            <p:cNvPicPr>
              <a:picLocks noChangeAspect="1" noChangeArrowheads="1"/>
            </p:cNvPicPr>
            <p:nvPr/>
          </p:nvPicPr>
          <p:blipFill>
            <a:blip r:embed="rId8" cstate="print"/>
            <a:srcRect/>
            <a:stretch>
              <a:fillRect/>
            </a:stretch>
          </p:blipFill>
          <p:spPr bwMode="auto">
            <a:xfrm>
              <a:off x="4857752" y="4078995"/>
              <a:ext cx="1368000" cy="1564583"/>
            </a:xfrm>
            <a:prstGeom prst="rect">
              <a:avLst/>
            </a:prstGeom>
            <a:noFill/>
          </p:spPr>
        </p:pic>
        <p:pic>
          <p:nvPicPr>
            <p:cNvPr id="46" name="Picture 3" descr="D:\01 Corporate\Rakshak Group\PPT\PNG\ulka.png"/>
            <p:cNvPicPr>
              <a:picLocks noChangeAspect="1" noChangeArrowheads="1"/>
            </p:cNvPicPr>
            <p:nvPr/>
          </p:nvPicPr>
          <p:blipFill>
            <a:blip r:embed="rId9" cstate="print"/>
            <a:srcRect/>
            <a:stretch>
              <a:fillRect/>
            </a:stretch>
          </p:blipFill>
          <p:spPr bwMode="auto">
            <a:xfrm>
              <a:off x="6929454" y="4000504"/>
              <a:ext cx="1436629" cy="1643074"/>
            </a:xfrm>
            <a:prstGeom prst="rect">
              <a:avLst/>
            </a:prstGeom>
            <a:noFill/>
          </p:spPr>
        </p:pic>
      </p:grpSp>
      <p:grpSp>
        <p:nvGrpSpPr>
          <p:cNvPr id="48" name="Group 47"/>
          <p:cNvGrpSpPr/>
          <p:nvPr/>
        </p:nvGrpSpPr>
        <p:grpSpPr>
          <a:xfrm>
            <a:off x="3467390" y="1071546"/>
            <a:ext cx="2247618" cy="2955506"/>
            <a:chOff x="3467390" y="1071546"/>
            <a:chExt cx="2247618" cy="2955506"/>
          </a:xfrm>
        </p:grpSpPr>
        <p:sp>
          <p:nvSpPr>
            <p:cNvPr id="14" name="TextBox 13"/>
            <p:cNvSpPr txBox="1"/>
            <p:nvPr/>
          </p:nvSpPr>
          <p:spPr>
            <a:xfrm>
              <a:off x="3467390" y="3391138"/>
              <a:ext cx="2247618" cy="307777"/>
            </a:xfrm>
            <a:prstGeom prst="rect">
              <a:avLst/>
            </a:prstGeom>
            <a:noFill/>
          </p:spPr>
          <p:txBody>
            <a:bodyPr wrap="square" rtlCol="0">
              <a:spAutoFit/>
            </a:bodyPr>
            <a:lstStyle/>
            <a:p>
              <a:pPr algn="ctr"/>
              <a:r>
                <a:rPr lang="en-US" sz="1400" b="1" smtClean="0">
                  <a:solidFill>
                    <a:srgbClr val="C00000"/>
                  </a:solidFill>
                </a:rPr>
                <a:t>Mr. Ranjitsinh Gajanan Patil </a:t>
              </a:r>
              <a:endParaRPr lang="en-US" sz="1400" b="1">
                <a:solidFill>
                  <a:srgbClr val="C00000"/>
                </a:solidFill>
              </a:endParaRPr>
            </a:p>
          </p:txBody>
        </p:sp>
        <p:sp>
          <p:nvSpPr>
            <p:cNvPr id="15" name="TextBox 14"/>
            <p:cNvSpPr txBox="1"/>
            <p:nvPr/>
          </p:nvSpPr>
          <p:spPr>
            <a:xfrm>
              <a:off x="3596027" y="3714752"/>
              <a:ext cx="1902811" cy="312300"/>
            </a:xfrm>
            <a:prstGeom prst="rect">
              <a:avLst/>
            </a:prstGeom>
            <a:noFill/>
          </p:spPr>
          <p:txBody>
            <a:bodyPr wrap="square" rtlCol="0">
              <a:spAutoFit/>
            </a:bodyPr>
            <a:lstStyle/>
            <a:p>
              <a:pPr algn="ctr"/>
              <a:r>
                <a:rPr lang="en-US" sz="1000" smtClean="0"/>
                <a:t>MD</a:t>
              </a:r>
              <a:endParaRPr lang="en-US" sz="1000" b="1"/>
            </a:p>
          </p:txBody>
        </p:sp>
        <p:cxnSp>
          <p:nvCxnSpPr>
            <p:cNvPr id="24" name="Straight Connector 23"/>
            <p:cNvCxnSpPr/>
            <p:nvPr/>
          </p:nvCxnSpPr>
          <p:spPr>
            <a:xfrm>
              <a:off x="3817448" y="3714750"/>
              <a:ext cx="1540370" cy="2014"/>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descr="D:\01 Corporate\Rakshak Group\PPT\PNG\sir.png"/>
            <p:cNvPicPr>
              <a:picLocks noChangeAspect="1" noChangeArrowheads="1"/>
            </p:cNvPicPr>
            <p:nvPr/>
          </p:nvPicPr>
          <p:blipFill>
            <a:blip r:embed="rId10"/>
            <a:srcRect/>
            <a:stretch>
              <a:fillRect/>
            </a:stretch>
          </p:blipFill>
          <p:spPr bwMode="auto">
            <a:xfrm>
              <a:off x="3571868" y="1071546"/>
              <a:ext cx="1998789" cy="2286016"/>
            </a:xfrm>
            <a:prstGeom prst="rect">
              <a:avLst/>
            </a:prstGeom>
            <a:noFill/>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0"/>
                            </p:stCondLst>
                            <p:childTnLst>
                              <p:par>
                                <p:cTn id="11" presetID="3" presetClass="entr" presetSubtype="1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linds(horizontal)">
                                      <p:cBhvr>
                                        <p:cTn id="13" dur="1000"/>
                                        <p:tgtEl>
                                          <p:spTgt spid="43"/>
                                        </p:tgtEl>
                                      </p:cBhvr>
                                    </p:animEffect>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1000"/>
                                        <p:tgtEl>
                                          <p:spTgt spid="48"/>
                                        </p:tgtEl>
                                      </p:cBhvr>
                                    </p:animEffect>
                                  </p:childTnLst>
                                </p:cTn>
                              </p:par>
                            </p:childTnLst>
                          </p:cTn>
                        </p:par>
                        <p:par>
                          <p:cTn id="18" fill="hold">
                            <p:stCondLst>
                              <p:cond delay="2000"/>
                            </p:stCondLst>
                            <p:childTnLst>
                              <p:par>
                                <p:cTn id="19" presetID="3" presetClass="entr" presetSubtype="1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linds(horizontal)">
                                      <p:cBhvr>
                                        <p:cTn id="21" dur="1000"/>
                                        <p:tgtEl>
                                          <p:spTgt spid="44"/>
                                        </p:tgtEl>
                                      </p:cBhvr>
                                    </p:animEffect>
                                  </p:childTnLst>
                                </p:cTn>
                              </p:par>
                            </p:childTnLst>
                          </p:cTn>
                        </p:par>
                        <p:par>
                          <p:cTn id="22" fill="hold">
                            <p:stCondLst>
                              <p:cond delay="3000"/>
                            </p:stCondLst>
                            <p:childTnLst>
                              <p:par>
                                <p:cTn id="23" presetID="3" presetClass="entr" presetSubtype="10"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linds(horizontal)">
                                      <p:cBhvr>
                                        <p:cTn id="25"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D:\01 Corporate\Rakshak Group\PPT\ref\PPT -Rakshak\PPT -Rakshak\PF Certificate-4.jpg"/>
          <p:cNvPicPr>
            <a:picLocks noChangeAspect="1" noChangeArrowheads="1"/>
          </p:cNvPicPr>
          <p:nvPr/>
        </p:nvPicPr>
        <p:blipFill>
          <a:blip r:embed="rId2" cstate="print"/>
          <a:srcRect/>
          <a:stretch>
            <a:fillRect/>
          </a:stretch>
        </p:blipFill>
        <p:spPr bwMode="auto">
          <a:xfrm>
            <a:off x="4470026" y="0"/>
            <a:ext cx="4173940" cy="6643710"/>
          </a:xfrm>
          <a:prstGeom prst="rect">
            <a:avLst/>
          </a:prstGeom>
          <a:noFill/>
        </p:spPr>
      </p:pic>
      <p:sp>
        <p:nvSpPr>
          <p:cNvPr id="6" name="TextBox 5"/>
          <p:cNvSpPr txBox="1"/>
          <p:nvPr/>
        </p:nvSpPr>
        <p:spPr>
          <a:xfrm>
            <a:off x="2285984" y="285728"/>
            <a:ext cx="4500594" cy="369332"/>
          </a:xfrm>
          <a:prstGeom prst="rect">
            <a:avLst/>
          </a:prstGeom>
          <a:noFill/>
        </p:spPr>
        <p:txBody>
          <a:bodyPr wrap="square" rtlCol="0">
            <a:spAutoFit/>
          </a:bodyPr>
          <a:lstStyle/>
          <a:p>
            <a:pPr algn="ctr"/>
            <a:r>
              <a:rPr lang="en-US" b="1" smtClean="0">
                <a:solidFill>
                  <a:schemeClr val="accent2"/>
                </a:solidFill>
              </a:rPr>
              <a:t>PF</a:t>
            </a:r>
            <a:endParaRPr lang="en-US" b="1" i="1">
              <a:solidFill>
                <a:schemeClr val="accent2"/>
              </a:solidFill>
            </a:endParaRPr>
          </a:p>
        </p:txBody>
      </p:sp>
      <p:pic>
        <p:nvPicPr>
          <p:cNvPr id="8" name="Picture 7" descr="D:\01 Corporate\Rakshak Group\PPT\logo-01-01.png"/>
          <p:cNvPicPr>
            <a:picLocks noChangeAspect="1" noChangeArrowheads="1"/>
          </p:cNvPicPr>
          <p:nvPr/>
        </p:nvPicPr>
        <p:blipFill>
          <a:blip r:embed="rId3" cstate="print"/>
          <a:srcRect/>
          <a:stretch>
            <a:fillRect/>
          </a:stretch>
        </p:blipFill>
        <p:spPr bwMode="auto">
          <a:xfrm>
            <a:off x="8198474" y="71414"/>
            <a:ext cx="945558" cy="1055953"/>
          </a:xfrm>
          <a:prstGeom prst="rect">
            <a:avLst/>
          </a:prstGeom>
          <a:noFill/>
        </p:spPr>
      </p:pic>
      <p:pic>
        <p:nvPicPr>
          <p:cNvPr id="10"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pic>
        <p:nvPicPr>
          <p:cNvPr id="10242" name="Picture 2" descr="D:\01 Corporate\Rakshak Group\PPT\ref\PPT -Rakshak\PPT -Rakshak\PF Certificate-3.jpg"/>
          <p:cNvPicPr>
            <a:picLocks noChangeAspect="1" noChangeArrowheads="1"/>
          </p:cNvPicPr>
          <p:nvPr/>
        </p:nvPicPr>
        <p:blipFill>
          <a:blip r:embed="rId5" cstate="print"/>
          <a:srcRect/>
          <a:stretch>
            <a:fillRect/>
          </a:stretch>
        </p:blipFill>
        <p:spPr bwMode="auto">
          <a:xfrm>
            <a:off x="315479" y="0"/>
            <a:ext cx="3827893" cy="6500834"/>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D:\01 Corporate\Rakshak Group\PPT\ref\PPT -Rakshak\PPT -Rakshak\E.S.I.C Certificate.jpg"/>
          <p:cNvPicPr>
            <a:picLocks noChangeAspect="1" noChangeArrowheads="1"/>
          </p:cNvPicPr>
          <p:nvPr/>
        </p:nvPicPr>
        <p:blipFill>
          <a:blip r:embed="rId2" cstate="print"/>
          <a:srcRect l="6913" r="8751"/>
          <a:stretch>
            <a:fillRect/>
          </a:stretch>
        </p:blipFill>
        <p:spPr bwMode="auto">
          <a:xfrm>
            <a:off x="71406" y="214315"/>
            <a:ext cx="4357718" cy="6643709"/>
          </a:xfrm>
          <a:prstGeom prst="rect">
            <a:avLst/>
          </a:prstGeom>
          <a:noFill/>
        </p:spPr>
      </p:pic>
      <p:pic>
        <p:nvPicPr>
          <p:cNvPr id="8196" name="Picture 4" descr="D:\01 Corporate\Rakshak Group\PPT\ref\PPT -Rakshak\PPT -Rakshak\E.S.I.C Certificate backside  copy.jpg"/>
          <p:cNvPicPr>
            <a:picLocks noChangeAspect="1" noChangeArrowheads="1"/>
          </p:cNvPicPr>
          <p:nvPr/>
        </p:nvPicPr>
        <p:blipFill>
          <a:blip r:embed="rId3" cstate="print"/>
          <a:srcRect l="6849"/>
          <a:stretch>
            <a:fillRect/>
          </a:stretch>
        </p:blipFill>
        <p:spPr bwMode="auto">
          <a:xfrm>
            <a:off x="4286248" y="339779"/>
            <a:ext cx="4857784" cy="6589683"/>
          </a:xfrm>
          <a:prstGeom prst="rect">
            <a:avLst/>
          </a:prstGeom>
          <a:noFill/>
        </p:spPr>
      </p:pic>
      <p:sp>
        <p:nvSpPr>
          <p:cNvPr id="6" name="TextBox 5"/>
          <p:cNvSpPr txBox="1"/>
          <p:nvPr/>
        </p:nvSpPr>
        <p:spPr>
          <a:xfrm>
            <a:off x="2285984" y="285728"/>
            <a:ext cx="4500594" cy="369332"/>
          </a:xfrm>
          <a:prstGeom prst="rect">
            <a:avLst/>
          </a:prstGeom>
          <a:noFill/>
        </p:spPr>
        <p:txBody>
          <a:bodyPr wrap="square" rtlCol="0">
            <a:spAutoFit/>
          </a:bodyPr>
          <a:lstStyle/>
          <a:p>
            <a:pPr algn="ctr"/>
            <a:r>
              <a:rPr lang="en-US" b="1" smtClean="0">
                <a:solidFill>
                  <a:schemeClr val="accent2"/>
                </a:solidFill>
              </a:rPr>
              <a:t>ESIC</a:t>
            </a:r>
            <a:endParaRPr lang="en-US" b="1" i="1">
              <a:solidFill>
                <a:schemeClr val="accent2"/>
              </a:solidFill>
            </a:endParaRPr>
          </a:p>
        </p:txBody>
      </p:sp>
      <p:pic>
        <p:nvPicPr>
          <p:cNvPr id="8" name="Picture 7" descr="D:\01 Corporate\Rakshak Group\PPT\logo-01-01.png"/>
          <p:cNvPicPr>
            <a:picLocks noChangeAspect="1" noChangeArrowheads="1"/>
          </p:cNvPicPr>
          <p:nvPr/>
        </p:nvPicPr>
        <p:blipFill>
          <a:blip r:embed="rId4" cstate="print"/>
          <a:srcRect/>
          <a:stretch>
            <a:fillRect/>
          </a:stretch>
        </p:blipFill>
        <p:spPr bwMode="auto">
          <a:xfrm>
            <a:off x="8198474" y="71414"/>
            <a:ext cx="945558" cy="1055953"/>
          </a:xfrm>
          <a:prstGeom prst="rect">
            <a:avLst/>
          </a:prstGeom>
          <a:noFill/>
        </p:spPr>
      </p:pic>
      <p:pic>
        <p:nvPicPr>
          <p:cNvPr id="10" name="Picture 4" descr="D:\01 Corporate\Rakshak Group\PPT\patti-02-02.jpg"/>
          <p:cNvPicPr>
            <a:picLocks noChangeAspect="1" noChangeArrowheads="1"/>
          </p:cNvPicPr>
          <p:nvPr/>
        </p:nvPicPr>
        <p:blipFill>
          <a:blip r:embed="rId5" cstate="print"/>
          <a:srcRect/>
          <a:stretch>
            <a:fillRect/>
          </a:stretch>
        </p:blipFill>
        <p:spPr bwMode="auto">
          <a:xfrm>
            <a:off x="0" y="6550025"/>
            <a:ext cx="9144000" cy="307975"/>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14612" y="142852"/>
            <a:ext cx="4214842" cy="369332"/>
          </a:xfrm>
          <a:prstGeom prst="rect">
            <a:avLst/>
          </a:prstGeom>
          <a:noFill/>
        </p:spPr>
        <p:txBody>
          <a:bodyPr wrap="square" rtlCol="0">
            <a:spAutoFit/>
          </a:bodyPr>
          <a:lstStyle/>
          <a:p>
            <a:pPr algn="ctr"/>
            <a:r>
              <a:rPr lang="en-US" b="1" smtClean="0">
                <a:solidFill>
                  <a:schemeClr val="accent2"/>
                </a:solidFill>
              </a:rPr>
              <a:t>TAN</a:t>
            </a:r>
            <a:endParaRPr lang="en-US" b="1" i="1">
              <a:solidFill>
                <a:schemeClr val="accent2"/>
              </a:solidFill>
            </a:endParaRPr>
          </a:p>
        </p:txBody>
      </p:sp>
      <p:pic>
        <p:nvPicPr>
          <p:cNvPr id="7" name="Picture 6" descr="D:\01 Corporate\Rakshak Group\PPT\logo-01-01.png"/>
          <p:cNvPicPr>
            <a:picLocks noChangeAspect="1" noChangeArrowheads="1"/>
          </p:cNvPicPr>
          <p:nvPr/>
        </p:nvPicPr>
        <p:blipFill>
          <a:blip r:embed="rId2" cstate="print"/>
          <a:srcRect/>
          <a:stretch>
            <a:fillRect/>
          </a:stretch>
        </p:blipFill>
        <p:spPr bwMode="auto">
          <a:xfrm>
            <a:off x="8198474" y="71414"/>
            <a:ext cx="945558" cy="1055953"/>
          </a:xfrm>
          <a:prstGeom prst="rect">
            <a:avLst/>
          </a:prstGeom>
          <a:noFill/>
        </p:spPr>
      </p:pic>
      <p:pic>
        <p:nvPicPr>
          <p:cNvPr id="10"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2050" name="Picture 2" descr="D:\01 Corporate\Rakshak Group\PPT\ref\PPT -Rakshak\PPT -Rakshak\Company Tan.jpg"/>
          <p:cNvPicPr>
            <a:picLocks noChangeAspect="1" noChangeArrowheads="1"/>
          </p:cNvPicPr>
          <p:nvPr/>
        </p:nvPicPr>
        <p:blipFill>
          <a:blip r:embed="rId4" cstate="print"/>
          <a:srcRect/>
          <a:stretch>
            <a:fillRect/>
          </a:stretch>
        </p:blipFill>
        <p:spPr bwMode="auto">
          <a:xfrm>
            <a:off x="2680892" y="500042"/>
            <a:ext cx="4320000" cy="5949113"/>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D:\01 Corporate\Rakshak Group\PPT\ref\PPT -Rakshak\PPT -Rakshak\Profession Tax Certificate 2.jpg"/>
          <p:cNvPicPr>
            <a:picLocks noChangeAspect="1" noChangeArrowheads="1"/>
          </p:cNvPicPr>
          <p:nvPr/>
        </p:nvPicPr>
        <p:blipFill>
          <a:blip r:embed="rId2" cstate="print"/>
          <a:srcRect/>
          <a:stretch>
            <a:fillRect/>
          </a:stretch>
        </p:blipFill>
        <p:spPr bwMode="auto">
          <a:xfrm>
            <a:off x="4857752" y="717141"/>
            <a:ext cx="4320000" cy="5140751"/>
          </a:xfrm>
          <a:prstGeom prst="rect">
            <a:avLst/>
          </a:prstGeom>
          <a:noFill/>
        </p:spPr>
      </p:pic>
      <p:pic>
        <p:nvPicPr>
          <p:cNvPr id="11266" name="Picture 2" descr="D:\01 Corporate\Rakshak Group\PPT\ref\PPT -Rakshak\PPT -Rakshak\Profession Tax Certificate 2.jpg"/>
          <p:cNvPicPr>
            <a:picLocks noChangeAspect="1" noChangeArrowheads="1"/>
          </p:cNvPicPr>
          <p:nvPr/>
        </p:nvPicPr>
        <p:blipFill>
          <a:blip r:embed="rId3" cstate="print"/>
          <a:srcRect r="2830"/>
          <a:stretch>
            <a:fillRect/>
          </a:stretch>
        </p:blipFill>
        <p:spPr bwMode="auto">
          <a:xfrm>
            <a:off x="23739" y="493383"/>
            <a:ext cx="4905451" cy="6007452"/>
          </a:xfrm>
          <a:prstGeom prst="rect">
            <a:avLst/>
          </a:prstGeom>
          <a:noFill/>
        </p:spPr>
      </p:pic>
      <p:sp>
        <p:nvSpPr>
          <p:cNvPr id="6" name="TextBox 5"/>
          <p:cNvSpPr txBox="1"/>
          <p:nvPr/>
        </p:nvSpPr>
        <p:spPr>
          <a:xfrm>
            <a:off x="2285984" y="285728"/>
            <a:ext cx="4500594" cy="369332"/>
          </a:xfrm>
          <a:prstGeom prst="rect">
            <a:avLst/>
          </a:prstGeom>
          <a:noFill/>
        </p:spPr>
        <p:txBody>
          <a:bodyPr wrap="square" rtlCol="0">
            <a:spAutoFit/>
          </a:bodyPr>
          <a:lstStyle/>
          <a:p>
            <a:pPr algn="ctr"/>
            <a:r>
              <a:rPr lang="en-US" b="1" smtClean="0">
                <a:solidFill>
                  <a:schemeClr val="accent2"/>
                </a:solidFill>
              </a:rPr>
              <a:t>Professional Tax Certificate</a:t>
            </a:r>
            <a:endParaRPr lang="en-US" b="1" i="1">
              <a:solidFill>
                <a:schemeClr val="accent2"/>
              </a:solidFill>
            </a:endParaRPr>
          </a:p>
        </p:txBody>
      </p:sp>
      <p:pic>
        <p:nvPicPr>
          <p:cNvPr id="7"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pic>
        <p:nvPicPr>
          <p:cNvPr id="8" name="Picture 7" descr="D:\01 Corporate\Rakshak Group\PPT\logo-01-01.png"/>
          <p:cNvPicPr>
            <a:picLocks noChangeAspect="1" noChangeArrowheads="1"/>
          </p:cNvPicPr>
          <p:nvPr/>
        </p:nvPicPr>
        <p:blipFill>
          <a:blip r:embed="rId5" cstate="print"/>
          <a:srcRect/>
          <a:stretch>
            <a:fillRect/>
          </a:stretch>
        </p:blipFill>
        <p:spPr bwMode="auto">
          <a:xfrm>
            <a:off x="8198474" y="71414"/>
            <a:ext cx="945558" cy="1055953"/>
          </a:xfrm>
          <a:prstGeom prst="rect">
            <a:avLst/>
          </a:prstGeom>
          <a:noFill/>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5984" y="1202280"/>
            <a:ext cx="4500594" cy="369332"/>
          </a:xfrm>
          <a:prstGeom prst="rect">
            <a:avLst/>
          </a:prstGeom>
          <a:noFill/>
        </p:spPr>
        <p:txBody>
          <a:bodyPr wrap="square" rtlCol="0">
            <a:spAutoFit/>
          </a:bodyPr>
          <a:lstStyle/>
          <a:p>
            <a:pPr algn="ctr"/>
            <a:r>
              <a:rPr lang="en-US" b="1" smtClean="0"/>
              <a:t>Thanks for your time. </a:t>
            </a:r>
          </a:p>
        </p:txBody>
      </p:sp>
      <p:pic>
        <p:nvPicPr>
          <p:cNvPr id="7" name="Picture 6" descr="D:\01 Corporate\Rakshak Group\PPT\logo-01-01.png"/>
          <p:cNvPicPr>
            <a:picLocks noChangeAspect="1" noChangeArrowheads="1"/>
          </p:cNvPicPr>
          <p:nvPr/>
        </p:nvPicPr>
        <p:blipFill>
          <a:blip r:embed="rId2" cstate="print"/>
          <a:srcRect/>
          <a:stretch>
            <a:fillRect/>
          </a:stretch>
        </p:blipFill>
        <p:spPr bwMode="auto">
          <a:xfrm>
            <a:off x="3428992" y="1714488"/>
            <a:ext cx="2416856" cy="2699027"/>
          </a:xfrm>
          <a:prstGeom prst="rect">
            <a:avLst/>
          </a:prstGeom>
          <a:noFill/>
        </p:spPr>
      </p:pic>
      <p:sp>
        <p:nvSpPr>
          <p:cNvPr id="5" name="TextBox 4"/>
          <p:cNvSpPr txBox="1"/>
          <p:nvPr/>
        </p:nvSpPr>
        <p:spPr>
          <a:xfrm>
            <a:off x="1643042" y="4286256"/>
            <a:ext cx="5929354" cy="2308324"/>
          </a:xfrm>
          <a:prstGeom prst="rect">
            <a:avLst/>
          </a:prstGeom>
          <a:noFill/>
        </p:spPr>
        <p:txBody>
          <a:bodyPr wrap="square" rtlCol="0">
            <a:spAutoFit/>
          </a:bodyPr>
          <a:lstStyle/>
          <a:p>
            <a:pPr algn="ctr"/>
            <a:r>
              <a:rPr lang="en-US" b="1" smtClean="0"/>
              <a:t>Rakshak Security Services &amp; Systems Private Limited</a:t>
            </a:r>
          </a:p>
          <a:p>
            <a:pPr algn="ctr"/>
            <a:r>
              <a:rPr lang="en-US" smtClean="0"/>
              <a:t>Rakshak House, Sr. No.64/1A/2/1,  Wadgaon Budruk, </a:t>
            </a:r>
            <a:br>
              <a:rPr lang="en-US" smtClean="0"/>
            </a:br>
            <a:r>
              <a:rPr lang="en-US" smtClean="0"/>
              <a:t>Near Trimurti Hospital, Sinhgad Road, Pune 411041</a:t>
            </a:r>
          </a:p>
          <a:p>
            <a:pPr algn="ctr"/>
            <a:r>
              <a:rPr lang="en-US" b="1" smtClean="0"/>
              <a:t> </a:t>
            </a:r>
            <a:endParaRPr lang="en-US" smtClean="0"/>
          </a:p>
          <a:p>
            <a:pPr algn="ctr"/>
            <a:r>
              <a:rPr lang="en-US" smtClean="0"/>
              <a:t>Tel. Phone. : +02024394141</a:t>
            </a:r>
          </a:p>
          <a:p>
            <a:pPr algn="ctr"/>
            <a:r>
              <a:rPr lang="en-US" smtClean="0"/>
              <a:t>Email id :</a:t>
            </a:r>
            <a:r>
              <a:rPr lang="en-US" u="sng" smtClean="0">
                <a:hlinkClick r:id="rId3"/>
              </a:rPr>
              <a:t>rakshakgroup4141@gmail.com</a:t>
            </a:r>
            <a:endParaRPr lang="en-US" smtClean="0"/>
          </a:p>
          <a:p>
            <a:pPr algn="ctr"/>
            <a:r>
              <a:rPr lang="en-US" smtClean="0"/>
              <a:t>Web:https://www.rakshakgroup.co.in</a:t>
            </a:r>
          </a:p>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D:\01 Corporate\Rakshak Group\PPT\ref\Rakshak -Photo\Rakshak -Photo\Training Room.JPG"/>
          <p:cNvPicPr>
            <a:picLocks noChangeAspect="1" noChangeArrowheads="1"/>
          </p:cNvPicPr>
          <p:nvPr/>
        </p:nvPicPr>
        <p:blipFill>
          <a:blip r:embed="rId2" cstate="print"/>
          <a:srcRect l="5555" t="10416" r="6945"/>
          <a:stretch>
            <a:fillRect/>
          </a:stretch>
        </p:blipFill>
        <p:spPr bwMode="auto">
          <a:xfrm>
            <a:off x="4329426" y="714356"/>
            <a:ext cx="4814574" cy="6572296"/>
          </a:xfrm>
          <a:prstGeom prst="rect">
            <a:avLst/>
          </a:prstGeom>
          <a:noFill/>
        </p:spPr>
      </p:pic>
      <p:pic>
        <p:nvPicPr>
          <p:cNvPr id="54277" name="Picture 5" descr="D:\01 Corporate\Rakshak Group\PPT\ref\Rakshak -Photo\Rakshak -Photo\Reception Area.JPG"/>
          <p:cNvPicPr>
            <a:picLocks noChangeAspect="1" noChangeArrowheads="1"/>
          </p:cNvPicPr>
          <p:nvPr/>
        </p:nvPicPr>
        <p:blipFill>
          <a:blip r:embed="rId3" cstate="print"/>
          <a:srcRect l="15278" t="3124"/>
          <a:stretch>
            <a:fillRect/>
          </a:stretch>
        </p:blipFill>
        <p:spPr bwMode="auto">
          <a:xfrm>
            <a:off x="0" y="714356"/>
            <a:ext cx="4357686" cy="6643734"/>
          </a:xfrm>
          <a:prstGeom prst="rect">
            <a:avLst/>
          </a:prstGeom>
          <a:noFill/>
        </p:spPr>
      </p:pic>
      <p:sp>
        <p:nvSpPr>
          <p:cNvPr id="8" name="TextBox 7"/>
          <p:cNvSpPr txBox="1"/>
          <p:nvPr/>
        </p:nvSpPr>
        <p:spPr>
          <a:xfrm>
            <a:off x="10144164" y="428604"/>
            <a:ext cx="3429024" cy="338554"/>
          </a:xfrm>
          <a:prstGeom prst="rect">
            <a:avLst/>
          </a:prstGeom>
          <a:solidFill>
            <a:srgbClr val="800000"/>
          </a:solidFill>
        </p:spPr>
        <p:txBody>
          <a:bodyPr wrap="square" rtlCol="0">
            <a:spAutoFit/>
          </a:bodyPr>
          <a:lstStyle/>
          <a:p>
            <a:pPr algn="ctr"/>
            <a:r>
              <a:rPr lang="en-US" sz="1600" b="1" smtClean="0">
                <a:solidFill>
                  <a:schemeClr val="bg1"/>
                </a:solidFill>
              </a:rPr>
              <a:t>Front Office of Corporate office</a:t>
            </a:r>
            <a:endParaRPr lang="en-US" sz="1600" b="1">
              <a:solidFill>
                <a:schemeClr val="bg1"/>
              </a:solidFill>
            </a:endParaRPr>
          </a:p>
        </p:txBody>
      </p:sp>
      <p:sp>
        <p:nvSpPr>
          <p:cNvPr id="9" name="TextBox 8"/>
          <p:cNvSpPr txBox="1"/>
          <p:nvPr/>
        </p:nvSpPr>
        <p:spPr>
          <a:xfrm>
            <a:off x="10001288" y="1785926"/>
            <a:ext cx="3429024" cy="338554"/>
          </a:xfrm>
          <a:prstGeom prst="rect">
            <a:avLst/>
          </a:prstGeom>
          <a:solidFill>
            <a:srgbClr val="800000"/>
          </a:solidFill>
        </p:spPr>
        <p:txBody>
          <a:bodyPr wrap="square" rtlCol="0">
            <a:spAutoFit/>
          </a:bodyPr>
          <a:lstStyle/>
          <a:p>
            <a:pPr algn="ctr"/>
            <a:r>
              <a:rPr lang="en-US" sz="1600" b="1" smtClean="0">
                <a:solidFill>
                  <a:schemeClr val="bg1"/>
                </a:solidFill>
              </a:rPr>
              <a:t>Training Room</a:t>
            </a:r>
            <a:endParaRPr lang="en-US" sz="1600" b="1">
              <a:solidFill>
                <a:schemeClr val="bg1"/>
              </a:solidFill>
            </a:endParaRPr>
          </a:p>
        </p:txBody>
      </p:sp>
      <p:pic>
        <p:nvPicPr>
          <p:cNvPr id="6" name="Picture 4" descr="D:\01 Corporate\Rakshak Group\PPT\patti-02-02.jpg"/>
          <p:cNvPicPr>
            <a:picLocks noChangeAspect="1" noChangeArrowheads="1"/>
          </p:cNvPicPr>
          <p:nvPr/>
        </p:nvPicPr>
        <p:blipFill>
          <a:blip r:embed="rId4" cstate="print"/>
          <a:srcRect/>
          <a:stretch>
            <a:fillRect/>
          </a:stretch>
        </p:blipFill>
        <p:spPr bwMode="auto">
          <a:xfrm>
            <a:off x="0" y="6550025"/>
            <a:ext cx="9144000" cy="307975"/>
          </a:xfrm>
          <a:prstGeom prst="rect">
            <a:avLst/>
          </a:prstGeom>
          <a:noFill/>
        </p:spPr>
      </p:pic>
      <p:pic>
        <p:nvPicPr>
          <p:cNvPr id="7" name="Picture 3" descr="D:\01 Corporate\Rakshak Group\PPT\logo-01-01.png"/>
          <p:cNvPicPr>
            <a:picLocks noChangeAspect="1" noChangeArrowheads="1"/>
          </p:cNvPicPr>
          <p:nvPr/>
        </p:nvPicPr>
        <p:blipFill>
          <a:blip r:embed="rId5" cstate="print"/>
          <a:srcRect/>
          <a:stretch>
            <a:fillRect/>
          </a:stretch>
        </p:blipFill>
        <p:spPr bwMode="auto">
          <a:xfrm>
            <a:off x="7786710" y="64198"/>
            <a:ext cx="1285852" cy="1435976"/>
          </a:xfrm>
          <a:prstGeom prst="rect">
            <a:avLst/>
          </a:prstGeom>
          <a:noFill/>
        </p:spPr>
      </p:pic>
      <p:sp>
        <p:nvSpPr>
          <p:cNvPr id="10" name="TextBox 9"/>
          <p:cNvSpPr txBox="1"/>
          <p:nvPr/>
        </p:nvSpPr>
        <p:spPr>
          <a:xfrm>
            <a:off x="0" y="285728"/>
            <a:ext cx="4286248" cy="400110"/>
          </a:xfrm>
          <a:prstGeom prst="rect">
            <a:avLst/>
          </a:prstGeom>
          <a:noFill/>
        </p:spPr>
        <p:txBody>
          <a:bodyPr wrap="square" rtlCol="0">
            <a:spAutoFit/>
          </a:bodyPr>
          <a:lstStyle/>
          <a:p>
            <a:pPr algn="ctr"/>
            <a:r>
              <a:rPr lang="en-US" sz="2000" b="1" smtClean="0">
                <a:solidFill>
                  <a:srgbClr val="C00000"/>
                </a:solidFill>
              </a:rPr>
              <a:t>Front Office</a:t>
            </a:r>
            <a:endParaRPr lang="en-US" sz="2000" b="1" i="1">
              <a:solidFill>
                <a:srgbClr val="C00000"/>
              </a:solidFill>
            </a:endParaRPr>
          </a:p>
        </p:txBody>
      </p:sp>
      <p:sp>
        <p:nvSpPr>
          <p:cNvPr id="11" name="TextBox 10"/>
          <p:cNvSpPr txBox="1"/>
          <p:nvPr/>
        </p:nvSpPr>
        <p:spPr>
          <a:xfrm>
            <a:off x="4360006" y="285728"/>
            <a:ext cx="4286248" cy="400110"/>
          </a:xfrm>
          <a:prstGeom prst="rect">
            <a:avLst/>
          </a:prstGeom>
          <a:noFill/>
        </p:spPr>
        <p:txBody>
          <a:bodyPr wrap="square" rtlCol="0">
            <a:spAutoFit/>
          </a:bodyPr>
          <a:lstStyle/>
          <a:p>
            <a:pPr algn="ctr"/>
            <a:r>
              <a:rPr lang="en-US" sz="2000" b="1" smtClean="0">
                <a:solidFill>
                  <a:srgbClr val="C00000"/>
                </a:solidFill>
              </a:rPr>
              <a:t>Training Room</a:t>
            </a:r>
            <a:endParaRPr lang="en-US" sz="2000" b="1" i="1">
              <a:solidFill>
                <a:srgbClr val="C00000"/>
              </a:solidFill>
            </a:endParaRPr>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01 Corporate\Rakshak Group\PPT\ref\Rakshak -Photo\Rakshak -Photo\Office staff Photo.jpg"/>
          <p:cNvPicPr>
            <a:picLocks noChangeAspect="1" noChangeArrowheads="1"/>
          </p:cNvPicPr>
          <p:nvPr/>
        </p:nvPicPr>
        <p:blipFill>
          <a:blip r:embed="rId2" cstate="print"/>
          <a:srcRect t="5208"/>
          <a:stretch>
            <a:fillRect/>
          </a:stretch>
        </p:blipFill>
        <p:spPr bwMode="auto">
          <a:xfrm>
            <a:off x="0" y="714356"/>
            <a:ext cx="9144000" cy="6500858"/>
          </a:xfrm>
          <a:prstGeom prst="rect">
            <a:avLst/>
          </a:prstGeom>
          <a:noFill/>
        </p:spPr>
      </p:pic>
      <p:sp>
        <p:nvSpPr>
          <p:cNvPr id="5" name="TextBox 4"/>
          <p:cNvSpPr txBox="1"/>
          <p:nvPr/>
        </p:nvSpPr>
        <p:spPr>
          <a:xfrm>
            <a:off x="3143240" y="-1285908"/>
            <a:ext cx="3429024" cy="338554"/>
          </a:xfrm>
          <a:prstGeom prst="rect">
            <a:avLst/>
          </a:prstGeom>
          <a:solidFill>
            <a:srgbClr val="800000"/>
          </a:solidFill>
        </p:spPr>
        <p:txBody>
          <a:bodyPr wrap="square" rtlCol="0">
            <a:spAutoFit/>
          </a:bodyPr>
          <a:lstStyle/>
          <a:p>
            <a:pPr algn="ctr"/>
            <a:r>
              <a:rPr lang="en-US" sz="1600" b="1" smtClean="0">
                <a:solidFill>
                  <a:schemeClr val="bg1"/>
                </a:solidFill>
              </a:rPr>
              <a:t>Office Staff</a:t>
            </a:r>
            <a:endParaRPr lang="en-US" sz="1600" b="1">
              <a:solidFill>
                <a:schemeClr val="bg1"/>
              </a:solidFill>
            </a:endParaRPr>
          </a:p>
        </p:txBody>
      </p:sp>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6" name="Picture 3"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
        <p:nvSpPr>
          <p:cNvPr id="7" name="TextBox 6"/>
          <p:cNvSpPr txBox="1"/>
          <p:nvPr/>
        </p:nvSpPr>
        <p:spPr>
          <a:xfrm>
            <a:off x="0" y="214290"/>
            <a:ext cx="8001024" cy="400110"/>
          </a:xfrm>
          <a:prstGeom prst="rect">
            <a:avLst/>
          </a:prstGeom>
          <a:noFill/>
        </p:spPr>
        <p:txBody>
          <a:bodyPr wrap="square" rtlCol="0">
            <a:spAutoFit/>
          </a:bodyPr>
          <a:lstStyle/>
          <a:p>
            <a:pPr algn="ctr"/>
            <a:r>
              <a:rPr lang="en-US" sz="2000" b="1" smtClean="0">
                <a:solidFill>
                  <a:srgbClr val="C00000"/>
                </a:solidFill>
              </a:rPr>
              <a:t>Office Staff</a:t>
            </a:r>
            <a:endParaRPr lang="en-US" sz="2000" b="1" i="1">
              <a:solidFill>
                <a:srgbClr val="C00000"/>
              </a:solidFill>
            </a:endParaRPr>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01 Corporate\Rakshak Group\PPT\ref\Rakshak -Photo\Rakshak -Photo\Field Officer.JPG"/>
          <p:cNvPicPr>
            <a:picLocks noChangeAspect="1" noChangeArrowheads="1"/>
          </p:cNvPicPr>
          <p:nvPr/>
        </p:nvPicPr>
        <p:blipFill>
          <a:blip r:embed="rId2" cstate="print"/>
          <a:srcRect t="2083"/>
          <a:stretch>
            <a:fillRect/>
          </a:stretch>
        </p:blipFill>
        <p:spPr bwMode="auto">
          <a:xfrm>
            <a:off x="-37785" y="642918"/>
            <a:ext cx="9181785" cy="6715172"/>
          </a:xfrm>
          <a:prstGeom prst="rect">
            <a:avLst/>
          </a:prstGeom>
          <a:noFill/>
        </p:spPr>
      </p:pic>
      <p:sp>
        <p:nvSpPr>
          <p:cNvPr id="5" name="TextBox 4"/>
          <p:cNvSpPr txBox="1"/>
          <p:nvPr/>
        </p:nvSpPr>
        <p:spPr>
          <a:xfrm>
            <a:off x="3428992" y="-571528"/>
            <a:ext cx="2428892" cy="338554"/>
          </a:xfrm>
          <a:prstGeom prst="rect">
            <a:avLst/>
          </a:prstGeom>
          <a:solidFill>
            <a:srgbClr val="800000"/>
          </a:solidFill>
        </p:spPr>
        <p:txBody>
          <a:bodyPr wrap="square" rtlCol="0">
            <a:spAutoFit/>
          </a:bodyPr>
          <a:lstStyle/>
          <a:p>
            <a:pPr algn="ctr"/>
            <a:r>
              <a:rPr lang="en-US" sz="1600" b="1" smtClean="0">
                <a:solidFill>
                  <a:schemeClr val="bg1"/>
                </a:solidFill>
              </a:rPr>
              <a:t>Field Officers</a:t>
            </a:r>
            <a:endParaRPr lang="en-US" sz="1600" b="1">
              <a:solidFill>
                <a:schemeClr val="bg1"/>
              </a:solidFill>
            </a:endParaRPr>
          </a:p>
        </p:txBody>
      </p:sp>
      <p:pic>
        <p:nvPicPr>
          <p:cNvPr id="4" name="Picture 4" descr="D:\01 Corporate\Rakshak Group\PPT\patti-02-02.jpg"/>
          <p:cNvPicPr>
            <a:picLocks noChangeAspect="1" noChangeArrowheads="1"/>
          </p:cNvPicPr>
          <p:nvPr/>
        </p:nvPicPr>
        <p:blipFill>
          <a:blip r:embed="rId3" cstate="print"/>
          <a:srcRect/>
          <a:stretch>
            <a:fillRect/>
          </a:stretch>
        </p:blipFill>
        <p:spPr bwMode="auto">
          <a:xfrm>
            <a:off x="0" y="6550025"/>
            <a:ext cx="9144000" cy="307975"/>
          </a:xfrm>
          <a:prstGeom prst="rect">
            <a:avLst/>
          </a:prstGeom>
          <a:noFill/>
        </p:spPr>
      </p:pic>
      <p:pic>
        <p:nvPicPr>
          <p:cNvPr id="6" name="Picture 3" descr="D:\01 Corporate\Rakshak Group\PPT\logo-01-01.png"/>
          <p:cNvPicPr>
            <a:picLocks noChangeAspect="1" noChangeArrowheads="1"/>
          </p:cNvPicPr>
          <p:nvPr/>
        </p:nvPicPr>
        <p:blipFill>
          <a:blip r:embed="rId4" cstate="print"/>
          <a:srcRect/>
          <a:stretch>
            <a:fillRect/>
          </a:stretch>
        </p:blipFill>
        <p:spPr bwMode="auto">
          <a:xfrm>
            <a:off x="7786710" y="64198"/>
            <a:ext cx="1285852" cy="1435976"/>
          </a:xfrm>
          <a:prstGeom prst="rect">
            <a:avLst/>
          </a:prstGeom>
          <a:noFill/>
        </p:spPr>
      </p:pic>
      <p:sp>
        <p:nvSpPr>
          <p:cNvPr id="7" name="TextBox 6"/>
          <p:cNvSpPr txBox="1"/>
          <p:nvPr/>
        </p:nvSpPr>
        <p:spPr>
          <a:xfrm>
            <a:off x="0" y="214290"/>
            <a:ext cx="8001024" cy="400110"/>
          </a:xfrm>
          <a:prstGeom prst="rect">
            <a:avLst/>
          </a:prstGeom>
          <a:noFill/>
        </p:spPr>
        <p:txBody>
          <a:bodyPr wrap="square" rtlCol="0">
            <a:spAutoFit/>
          </a:bodyPr>
          <a:lstStyle/>
          <a:p>
            <a:pPr algn="ctr"/>
            <a:r>
              <a:rPr lang="en-US" sz="2000" b="1" smtClean="0">
                <a:solidFill>
                  <a:srgbClr val="C00000"/>
                </a:solidFill>
              </a:rPr>
              <a:t>Field Officers</a:t>
            </a:r>
            <a:endParaRPr lang="en-US" sz="2000" b="1" i="1">
              <a:solidFill>
                <a:srgbClr val="C00000"/>
              </a:solidFill>
            </a:endParaRPr>
          </a:p>
        </p:txBody>
      </p:sp>
    </p:spTree>
  </p:cSld>
  <p:clrMapOvr>
    <a:masterClrMapping/>
  </p:clrMapOvr>
  <p:transition>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86116" y="3286124"/>
            <a:ext cx="3000396" cy="461665"/>
          </a:xfrm>
          <a:prstGeom prst="rect">
            <a:avLst/>
          </a:prstGeom>
          <a:noFill/>
        </p:spPr>
        <p:txBody>
          <a:bodyPr wrap="square" rtlCol="0">
            <a:spAutoFit/>
          </a:bodyPr>
          <a:lstStyle/>
          <a:p>
            <a:r>
              <a:rPr lang="en-US" sz="2400" b="1" smtClean="0">
                <a:solidFill>
                  <a:srgbClr val="C00000"/>
                </a:solidFill>
              </a:rPr>
              <a:t>Our Vision</a:t>
            </a:r>
            <a:endParaRPr lang="en-US" sz="2400" b="1" i="1">
              <a:solidFill>
                <a:srgbClr val="C00000"/>
              </a:solidFill>
            </a:endParaRPr>
          </a:p>
        </p:txBody>
      </p:sp>
      <p:sp>
        <p:nvSpPr>
          <p:cNvPr id="5" name="TextBox 4"/>
          <p:cNvSpPr txBox="1"/>
          <p:nvPr/>
        </p:nvSpPr>
        <p:spPr>
          <a:xfrm>
            <a:off x="3286116" y="3857628"/>
            <a:ext cx="3429024" cy="1200329"/>
          </a:xfrm>
          <a:prstGeom prst="rect">
            <a:avLst/>
          </a:prstGeom>
          <a:noFill/>
        </p:spPr>
        <p:txBody>
          <a:bodyPr wrap="square" rtlCol="0">
            <a:spAutoFit/>
          </a:bodyPr>
          <a:lstStyle/>
          <a:p>
            <a:r>
              <a:rPr lang="en-US" smtClean="0"/>
              <a:t>To gain customer trust and to set bench mark in the industry by competitive business building with standard in security service.</a:t>
            </a:r>
            <a:endParaRPr lang="en-US"/>
          </a:p>
        </p:txBody>
      </p:sp>
      <p:pic>
        <p:nvPicPr>
          <p:cNvPr id="7"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cxnSp>
        <p:nvCxnSpPr>
          <p:cNvPr id="11" name="Straight Connector 10"/>
          <p:cNvCxnSpPr/>
          <p:nvPr/>
        </p:nvCxnSpPr>
        <p:spPr>
          <a:xfrm rot="5400000">
            <a:off x="3036083" y="3559647"/>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12" name="Picture 3"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pic>
        <p:nvPicPr>
          <p:cNvPr id="2054" name="Picture 6" descr="D:\01 Corporate\Rakshak Group\PPT\PNG\Trust.png"/>
          <p:cNvPicPr>
            <a:picLocks noChangeAspect="1" noChangeArrowheads="1"/>
          </p:cNvPicPr>
          <p:nvPr/>
        </p:nvPicPr>
        <p:blipFill>
          <a:blip r:embed="rId4" cstate="print"/>
          <a:srcRect/>
          <a:stretch>
            <a:fillRect/>
          </a:stretch>
        </p:blipFill>
        <p:spPr bwMode="auto">
          <a:xfrm>
            <a:off x="0" y="184137"/>
            <a:ext cx="7672387" cy="1316037"/>
          </a:xfrm>
          <a:prstGeom prst="rect">
            <a:avLst/>
          </a:prstGeom>
          <a:noFill/>
        </p:spPr>
      </p:pic>
      <p:pic>
        <p:nvPicPr>
          <p:cNvPr id="2052" name="Picture 4" descr="Image result for high standard stamp"/>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0591133">
            <a:off x="471045" y="3028343"/>
            <a:ext cx="1906143" cy="156303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linds(horizontal)">
                                      <p:cBhvr>
                                        <p:cTn id="7" dur="500"/>
                                        <p:tgtEl>
                                          <p:spTgt spid="2054"/>
                                        </p:tgtEl>
                                      </p:cBhvr>
                                    </p:animEffect>
                                  </p:childTnLst>
                                </p:cTn>
                              </p:par>
                              <p:par>
                                <p:cTn id="8" presetID="3"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linds(horizontal)">
                                      <p:cBhvr>
                                        <p:cTn id="10" dur="500"/>
                                        <p:tgtEl>
                                          <p:spTgt spid="2052"/>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8282" y="2428868"/>
            <a:ext cx="5214974" cy="461665"/>
          </a:xfrm>
          <a:prstGeom prst="rect">
            <a:avLst/>
          </a:prstGeom>
          <a:noFill/>
        </p:spPr>
        <p:txBody>
          <a:bodyPr wrap="square" rtlCol="0">
            <a:spAutoFit/>
          </a:bodyPr>
          <a:lstStyle/>
          <a:p>
            <a:r>
              <a:rPr lang="en-US" sz="2400" b="1" smtClean="0">
                <a:solidFill>
                  <a:srgbClr val="C00000"/>
                </a:solidFill>
              </a:rPr>
              <a:t>Our Mission</a:t>
            </a:r>
            <a:endParaRPr lang="en-US" sz="2400" b="1" i="1">
              <a:solidFill>
                <a:srgbClr val="C00000"/>
              </a:solidFill>
            </a:endParaRPr>
          </a:p>
        </p:txBody>
      </p:sp>
      <p:sp>
        <p:nvSpPr>
          <p:cNvPr id="5" name="TextBox 4"/>
          <p:cNvSpPr txBox="1"/>
          <p:nvPr/>
        </p:nvSpPr>
        <p:spPr>
          <a:xfrm>
            <a:off x="2786844" y="3071810"/>
            <a:ext cx="5500726" cy="2328843"/>
          </a:xfrm>
          <a:prstGeom prst="rect">
            <a:avLst/>
          </a:prstGeom>
          <a:noFill/>
        </p:spPr>
        <p:txBody>
          <a:bodyPr wrap="square" rtlCol="0">
            <a:spAutoFit/>
          </a:bodyPr>
          <a:lstStyle/>
          <a:p>
            <a:pPr marL="176213" lvl="0" indent="-176213">
              <a:spcBef>
                <a:spcPts val="1000"/>
              </a:spcBef>
              <a:buFont typeface="Arial" pitchFamily="34" charset="0"/>
              <a:buChar char="•"/>
            </a:pPr>
            <a:r>
              <a:rPr lang="en-US" sz="1400" smtClean="0"/>
              <a:t>To provide various security services to clients as per their requirement.</a:t>
            </a:r>
          </a:p>
          <a:p>
            <a:pPr marL="176213" lvl="0" indent="-176213">
              <a:spcBef>
                <a:spcPts val="1000"/>
              </a:spcBef>
              <a:buFont typeface="Arial" pitchFamily="34" charset="0"/>
              <a:buChar char="•"/>
            </a:pPr>
            <a:r>
              <a:rPr lang="en-US" sz="1400" smtClean="0"/>
              <a:t>To provide protection to lives, properties with quality services and customer satisfaction.</a:t>
            </a:r>
          </a:p>
          <a:p>
            <a:pPr marL="176213" lvl="0" indent="-176213">
              <a:spcBef>
                <a:spcPts val="1000"/>
              </a:spcBef>
              <a:buFont typeface="Arial" pitchFamily="34" charset="0"/>
              <a:buChar char="•"/>
            </a:pPr>
            <a:r>
              <a:rPr lang="en-US" sz="1400" smtClean="0"/>
              <a:t>To provide protection from emergency, fire and disaster.</a:t>
            </a:r>
          </a:p>
          <a:p>
            <a:pPr marL="176213" lvl="0" indent="-176213">
              <a:spcBef>
                <a:spcPts val="1000"/>
              </a:spcBef>
              <a:buFont typeface="Arial" pitchFamily="34" charset="0"/>
              <a:buChar char="•"/>
            </a:pPr>
            <a:r>
              <a:rPr lang="en-US" sz="1400" smtClean="0"/>
              <a:t>To improve overall quality and performance of security services through training and new technology.</a:t>
            </a:r>
          </a:p>
          <a:p>
            <a:pPr marL="176213" indent="-176213">
              <a:spcBef>
                <a:spcPts val="1000"/>
              </a:spcBef>
              <a:buFont typeface="Arial" pitchFamily="34" charset="0"/>
              <a:buChar char="•"/>
            </a:pPr>
            <a:r>
              <a:rPr lang="en-US" sz="1400" smtClean="0"/>
              <a:t>By conducting safety audit to pinpoint risk and threat to provide disaster control damage.</a:t>
            </a:r>
            <a:endParaRPr lang="en-US" sz="1400"/>
          </a:p>
        </p:txBody>
      </p:sp>
      <p:pic>
        <p:nvPicPr>
          <p:cNvPr id="7" name="Picture 4" descr="D:\01 Corporate\Rakshak Group\PPT\patti-02-02.jpg"/>
          <p:cNvPicPr>
            <a:picLocks noChangeAspect="1" noChangeArrowheads="1"/>
          </p:cNvPicPr>
          <p:nvPr/>
        </p:nvPicPr>
        <p:blipFill>
          <a:blip r:embed="rId2" cstate="print"/>
          <a:srcRect/>
          <a:stretch>
            <a:fillRect/>
          </a:stretch>
        </p:blipFill>
        <p:spPr bwMode="auto">
          <a:xfrm>
            <a:off x="0" y="6550025"/>
            <a:ext cx="9144000" cy="307975"/>
          </a:xfrm>
          <a:prstGeom prst="rect">
            <a:avLst/>
          </a:prstGeom>
          <a:noFill/>
        </p:spPr>
      </p:pic>
      <p:cxnSp>
        <p:nvCxnSpPr>
          <p:cNvPr id="10" name="Straight Connector 9"/>
          <p:cNvCxnSpPr/>
          <p:nvPr/>
        </p:nvCxnSpPr>
        <p:spPr>
          <a:xfrm rot="5400000">
            <a:off x="2465373" y="2636601"/>
            <a:ext cx="35719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11" name="Picture 3" descr="D:\01 Corporate\Rakshak Group\PPT\logo-01-01.png"/>
          <p:cNvPicPr>
            <a:picLocks noChangeAspect="1" noChangeArrowheads="1"/>
          </p:cNvPicPr>
          <p:nvPr/>
        </p:nvPicPr>
        <p:blipFill>
          <a:blip r:embed="rId3" cstate="print"/>
          <a:srcRect/>
          <a:stretch>
            <a:fillRect/>
          </a:stretch>
        </p:blipFill>
        <p:spPr bwMode="auto">
          <a:xfrm>
            <a:off x="7786710" y="64198"/>
            <a:ext cx="1285852" cy="1435976"/>
          </a:xfrm>
          <a:prstGeom prst="rect">
            <a:avLst/>
          </a:prstGeom>
          <a:noFill/>
        </p:spPr>
      </p:pic>
      <p:pic>
        <p:nvPicPr>
          <p:cNvPr id="44033" name="Picture 1" descr="D:\01 Corporate\Rakshak Group\PPT\PNG\satisfaction.png"/>
          <p:cNvPicPr>
            <a:picLocks noChangeAspect="1" noChangeArrowheads="1"/>
          </p:cNvPicPr>
          <p:nvPr/>
        </p:nvPicPr>
        <p:blipFill>
          <a:blip r:embed="rId4" cstate="print"/>
          <a:srcRect/>
          <a:stretch>
            <a:fillRect/>
          </a:stretch>
        </p:blipFill>
        <p:spPr bwMode="auto">
          <a:xfrm>
            <a:off x="0" y="214290"/>
            <a:ext cx="7672387" cy="1316037"/>
          </a:xfrm>
          <a:prstGeom prst="rect">
            <a:avLst/>
          </a:prstGeom>
          <a:noFill/>
        </p:spPr>
      </p:pic>
      <p:pic>
        <p:nvPicPr>
          <p:cNvPr id="26626" name="Picture 2" descr="Image result for customer satisfaction stamp"/>
          <p:cNvPicPr>
            <a:picLocks noChangeAspect="1" noChangeArrowheads="1"/>
          </p:cNvPicPr>
          <p:nvPr/>
        </p:nvPicPr>
        <p:blipFill>
          <a:blip r:embed="rId5"/>
          <a:srcRect/>
          <a:stretch>
            <a:fillRect/>
          </a:stretch>
        </p:blipFill>
        <p:spPr bwMode="auto">
          <a:xfrm>
            <a:off x="428611" y="3214701"/>
            <a:ext cx="2143125" cy="214312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26626"/>
                                        </p:tgtEl>
                                        <p:attrNameLst>
                                          <p:attrName>style.visibility</p:attrName>
                                        </p:attrNameLst>
                                      </p:cBhvr>
                                      <p:to>
                                        <p:strVal val="visible"/>
                                      </p:to>
                                    </p:set>
                                    <p:animEffect transition="in" filter="blinds(horizontal)">
                                      <p:cBhvr>
                                        <p:cTn id="10" dur="500"/>
                                        <p:tgtEl>
                                          <p:spTgt spid="26626"/>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tf67670762</Template>
  <TotalTime>1343</TotalTime>
  <Words>931</Words>
  <Application>Microsoft Office PowerPoint</Application>
  <PresentationFormat>On-screen Show (4:3)</PresentationFormat>
  <Paragraphs>183</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Server</dc:creator>
  <cp:lastModifiedBy>Server</cp:lastModifiedBy>
  <cp:revision>181</cp:revision>
  <dcterms:created xsi:type="dcterms:W3CDTF">2019-10-10T11:43:10Z</dcterms:created>
  <dcterms:modified xsi:type="dcterms:W3CDTF">2019-11-05T11:16:07Z</dcterms:modified>
</cp:coreProperties>
</file>